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300" r:id="rId3"/>
    <p:sldId id="301" r:id="rId4"/>
    <p:sldId id="299" r:id="rId5"/>
    <p:sldId id="279" r:id="rId6"/>
    <p:sldId id="282" r:id="rId7"/>
    <p:sldId id="283" r:id="rId8"/>
    <p:sldId id="287" r:id="rId9"/>
    <p:sldId id="284" r:id="rId10"/>
    <p:sldId id="296" r:id="rId11"/>
    <p:sldId id="298" r:id="rId12"/>
    <p:sldId id="290" r:id="rId13"/>
    <p:sldId id="302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9933"/>
    <a:srgbClr val="9933FF"/>
    <a:srgbClr val="CC6600"/>
    <a:srgbClr val="FF9900"/>
    <a:srgbClr val="FF99FF"/>
    <a:srgbClr val="FFCC66"/>
    <a:srgbClr val="66CCFF"/>
    <a:srgbClr val="FF66CC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494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3F505-38CA-4CA5-BC3D-5DA7F577765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6103BF1-4CB6-4A53-BBDC-C33E941CC699}">
      <dgm:prSet phldrT="[Текст]" custT="1"/>
      <dgm:spPr/>
      <dgm:t>
        <a:bodyPr/>
        <a:lstStyle/>
        <a:p>
          <a:r>
            <a:rPr lang="kk-KZ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Тамыр соғысының жиілігін өлшеу 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DAFF8-D740-4E4D-A644-5AE559FA7528}" type="parTrans" cxnId="{B595C7D2-F938-4B7C-A727-B7015D65BE3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9E1DA5-4C8C-4BB9-94B9-B978CB246DD8}" type="sibTrans" cxnId="{B595C7D2-F938-4B7C-A727-B7015D65BE3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66399-B023-4F0E-80EE-DE9DB2E562F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өткірлігі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қарашығын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түсіру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қысымын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0D16E5-DB40-4372-BC62-19E5B50B014B}" type="parTrans" cxnId="{E9020C28-B8B0-4BFA-B6DE-ED609804D77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02DFC3-6E7B-449F-808D-BC2597D87C30}" type="sibTrans" cxnId="{E9020C28-B8B0-4BFA-B6DE-ED609804D77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29EFF1-A02E-400F-A341-4DABA537F80F}">
      <dgm:prSet phldrT="[Текст]" custT="1"/>
      <dgm:spPr/>
      <dgm:t>
        <a:bodyPr/>
        <a:lstStyle/>
        <a:p>
          <a:r>
            <a:rPr lang="kk-KZ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жалпы зерттеу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861E16-AE8E-4763-830F-0C517D694041}" type="parTrans" cxnId="{F1183E2D-9034-4798-98DC-687F015A9BA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DD9C1E-1EF1-44A4-9372-3ED2A37F4374}" type="sibTrans" cxnId="{F1183E2D-9034-4798-98DC-687F015A9BA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58AEE-8B95-4546-A40B-58643EED2247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Кеуде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жасушасының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тура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рентгенографиясы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1A475-FBC8-4415-8BB3-74B2C657C471}" type="parTrans" cxnId="{074BE5D5-261D-486C-B390-599606E8CD1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91438-1CEE-4D50-A3F5-AF62CDE9A312}" type="sibTrans" cxnId="{074BE5D5-261D-486C-B390-599606E8CD1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1FEB74-ACE0-47A9-92F6-FF9B8F59D15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ГИНЕКОЛОГИЯЛЫҚ ЗЕРТТЕУ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F7CF0-F2FE-4BC6-B486-F245B7708208}" type="parTrans" cxnId="{32BFF98C-BE17-4D33-9744-7954D007AA7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D8AA01-4DA6-47DE-ACA0-783A29FA203B}" type="sibTrans" cxnId="{32BFF98C-BE17-4D33-9744-7954D007AA7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9FE5D-159C-43A7-9BFF-6BAD29949256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3FEAA8-55EF-49DE-9DA6-9DE8CFB5BCB2}" type="parTrans" cxnId="{9FE2AC59-28E9-47FC-B906-0FD5077380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F6C37-62AF-43DC-A944-421FFECBFCC0}" type="sibTrans" cxnId="{9FE2AC59-28E9-47FC-B906-0FD5077380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36A441-19C7-4D87-A4CC-20776E1470B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АНТРОПОМЕТРИКАЛЫҚ ЗЕРТТЕУ 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623BB7-1CB0-4387-BFF0-6080DF6361AF}" type="parTrans" cxnId="{D9B6235B-F2A4-493A-8249-2C233BCAC96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EA8E07-A2BD-44DE-A7E6-3463C8067EB4}" type="sibTrans" cxnId="{D9B6235B-F2A4-493A-8249-2C233BCAC96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B1ECE-3E72-4CE0-A605-D49B41B41F0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салмақ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салмағының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индексін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B7B082-878D-4CA1-A84F-3B59BF53DBF3}" type="parTrans" cxnId="{50592852-8157-4219-BBF1-EDE847A657EA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8DF1E-C108-4E4F-9624-BE51B1F0FAAF}" type="sibTrans" cxnId="{50592852-8157-4219-BBF1-EDE847A657EA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3C5C7-0BBE-45E1-9EB9-86B7FFADAB0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СӘУЛЕЛІК ЗЕРТТЕУ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2ACABF-3E60-4353-8C2D-9E47DB473085}" type="sibTrans" cxnId="{F8340659-9FA2-445A-B76F-83955C23811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945784-D5EB-489D-B0C3-6C302ACBEE56}" type="parTrans" cxnId="{F8340659-9FA2-445A-B76F-83955C23811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F53434-1249-4D49-A7BB-04C2F264BFF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ЗЕРТХАНАЛЫҚ ЗЕРТТЕУ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EED7B-B4FF-4333-8D4D-8F2576E4907A}" type="sibTrans" cxnId="{9D9C9537-A2C2-4575-8C60-3F87AE4378F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960183-4920-475C-8FC2-F5A156E568E1}" type="parTrans" cxnId="{9D9C9537-A2C2-4575-8C60-3F87AE4378F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10E7A-519E-44A6-A13B-D1B862FE9DE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КЛИНИКАЛЫҚ ЗЕРТТЕУ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5CD11-A8D9-42C4-9DEF-9E5B61B45434}" type="sibTrans" cxnId="{CEDD3068-25F3-43A3-8AFB-708B2985F95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8AE4F-0469-46AD-881B-B6D80403D95A}" type="parTrans" cxnId="{CEDD3068-25F3-43A3-8AFB-708B2985F95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BB57B-74EE-4260-A7F3-EBB66880B3F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ФУНКЦИОНАЛЬДЫҚ ЗЕРТТЕУ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49CC7-978E-46D1-8A2E-0A5221D40B55}" type="sibTrans" cxnId="{647508DC-C5AE-425A-87EF-392358841A3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32C0E-E6D7-48A6-8067-5239DA0CB9C6}" type="parTrans" cxnId="{647508DC-C5AE-425A-87EF-392358841A3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2DF82F-1412-42F5-93D0-A6EC0CA93E59}">
      <dgm:prSet custT="1"/>
      <dgm:spPr/>
      <dgm:t>
        <a:bodyPr/>
        <a:lstStyle/>
        <a:p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Артериалды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қысым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205D30-DCE7-4ADF-905D-FE70ED7411EB}" type="parTrans" cxnId="{101F81EC-6EAB-49BD-A2A4-3C8FCBD780EE}">
      <dgm:prSet/>
      <dgm:spPr/>
      <dgm:t>
        <a:bodyPr/>
        <a:lstStyle/>
        <a:p>
          <a:endParaRPr lang="ru-RU"/>
        </a:p>
      </dgm:t>
    </dgm:pt>
    <dgm:pt modelId="{9B7AEA23-1ED5-470F-8C8F-4C78E5A1839E}" type="sibTrans" cxnId="{101F81EC-6EAB-49BD-A2A4-3C8FCBD780EE}">
      <dgm:prSet/>
      <dgm:spPr/>
      <dgm:t>
        <a:bodyPr/>
        <a:lstStyle/>
        <a:p>
          <a:endParaRPr lang="ru-RU"/>
        </a:p>
      </dgm:t>
    </dgm:pt>
    <dgm:pt modelId="{9810CEC5-80E1-4EB5-BF6A-F60D678FA437}">
      <dgm:prSet custT="1"/>
      <dgm:spPr/>
      <dgm:t>
        <a:bodyPr/>
        <a:lstStyle/>
        <a:p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Электрлі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кардиография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F56B9-EBA2-4C28-A0B8-512E3DE6821A}" type="parTrans" cxnId="{9E01C02D-2388-4ADC-98CF-238BC61D53BC}">
      <dgm:prSet/>
      <dgm:spPr/>
      <dgm:t>
        <a:bodyPr/>
        <a:lstStyle/>
        <a:p>
          <a:endParaRPr lang="ru-RU"/>
        </a:p>
      </dgm:t>
    </dgm:pt>
    <dgm:pt modelId="{B5FCD25A-7A66-4DCF-8DD3-FFF4CF184D89}" type="sibTrans" cxnId="{9E01C02D-2388-4ADC-98CF-238BC61D53BC}">
      <dgm:prSet/>
      <dgm:spPr/>
      <dgm:t>
        <a:bodyPr/>
        <a:lstStyle/>
        <a:p>
          <a:endParaRPr lang="ru-RU"/>
        </a:p>
      </dgm:t>
    </dgm:pt>
    <dgm:pt modelId="{6248DE6D-3A1E-4D6B-A495-3D1E78568565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CDED8F-3C36-439A-A1A4-9646CCD0EFA5}" type="parTrans" cxnId="{F6BC841F-BBFC-4972-A960-27A6603145EF}">
      <dgm:prSet/>
      <dgm:spPr/>
      <dgm:t>
        <a:bodyPr/>
        <a:lstStyle/>
        <a:p>
          <a:endParaRPr lang="ru-RU"/>
        </a:p>
      </dgm:t>
    </dgm:pt>
    <dgm:pt modelId="{ED08C572-0235-49CF-8C3D-B1BE7E082D07}" type="sibTrans" cxnId="{F6BC841F-BBFC-4972-A960-27A6603145EF}">
      <dgm:prSet/>
      <dgm:spPr/>
      <dgm:t>
        <a:bodyPr/>
        <a:lstStyle/>
        <a:p>
          <a:endParaRPr lang="ru-RU"/>
        </a:p>
      </dgm:t>
    </dgm:pt>
    <dgm:pt modelId="{4873F244-A7F5-42F1-AA9B-FE9FF27DD091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қабілетін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аудиометрия,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тимпанометрия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219014-252A-42C0-9B8A-0DAE4B0730DF}" type="parTrans" cxnId="{EC49383F-E14C-495D-973E-D82FDA3A15C5}">
      <dgm:prSet/>
      <dgm:spPr/>
      <dgm:t>
        <a:bodyPr/>
        <a:lstStyle/>
        <a:p>
          <a:endParaRPr lang="ru-RU"/>
        </a:p>
      </dgm:t>
    </dgm:pt>
    <dgm:pt modelId="{5CF9EC89-03A2-48CE-93FD-D77AA9A67BFA}" type="sibTrans" cxnId="{EC49383F-E14C-495D-973E-D82FDA3A15C5}">
      <dgm:prSet/>
      <dgm:spPr/>
      <dgm:t>
        <a:bodyPr/>
        <a:lstStyle/>
        <a:p>
          <a:endParaRPr lang="ru-RU"/>
        </a:p>
      </dgm:t>
    </dgm:pt>
    <dgm:pt modelId="{2DC3E6EA-D271-44C7-BF1D-ED72621F4754}">
      <dgm:prSet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қанның биохимиялық зерттеуі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EA8FC0-0098-45B3-AF5D-CE7C7FC7BB93}" type="parTrans" cxnId="{8B1A91BC-1339-4433-8E54-E765A4FF144C}">
      <dgm:prSet/>
      <dgm:spPr/>
      <dgm:t>
        <a:bodyPr/>
        <a:lstStyle/>
        <a:p>
          <a:endParaRPr lang="ru-RU"/>
        </a:p>
      </dgm:t>
    </dgm:pt>
    <dgm:pt modelId="{A0FC5252-FD99-411D-9960-DF78912D5955}" type="sibTrans" cxnId="{8B1A91BC-1339-4433-8E54-E765A4FF144C}">
      <dgm:prSet/>
      <dgm:spPr/>
      <dgm:t>
        <a:bodyPr/>
        <a:lstStyle/>
        <a:p>
          <a:endParaRPr lang="ru-RU"/>
        </a:p>
      </dgm:t>
    </dgm:pt>
    <dgm:pt modelId="{5558CBA8-DD0A-4123-A7DC-DC2344033CC2}">
      <dgm:prSet custT="1"/>
      <dgm:spPr/>
      <dgm:t>
        <a:bodyPr/>
        <a:lstStyle/>
        <a:p>
          <a:r>
            <a:rPr lang="kk-KZ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қанның иммунды-химиялық зерттеуі 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51FBF8-414F-432E-B782-0FF6D15D4302}" type="parTrans" cxnId="{B5BC50AA-1884-441E-A951-E8352404387F}">
      <dgm:prSet/>
      <dgm:spPr/>
      <dgm:t>
        <a:bodyPr/>
        <a:lstStyle/>
        <a:p>
          <a:endParaRPr lang="ru-RU"/>
        </a:p>
      </dgm:t>
    </dgm:pt>
    <dgm:pt modelId="{36518462-0CB4-47A1-8750-A497DFFDA969}" type="sibTrans" cxnId="{B5BC50AA-1884-441E-A951-E8352404387F}">
      <dgm:prSet/>
      <dgm:spPr/>
      <dgm:t>
        <a:bodyPr/>
        <a:lstStyle/>
        <a:p>
          <a:endParaRPr lang="ru-RU"/>
        </a:p>
      </dgm:t>
    </dgm:pt>
    <dgm:pt modelId="{77C65993-91DF-4C76-A579-C7BDF43427A9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зәрдің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зерттеуі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D8D320-896A-4A7D-B3C6-444A17F7AA63}" type="parTrans" cxnId="{5EDABDE8-DF93-49E0-BBD5-AB0C9CB811F4}">
      <dgm:prSet/>
      <dgm:spPr/>
      <dgm:t>
        <a:bodyPr/>
        <a:lstStyle/>
        <a:p>
          <a:endParaRPr lang="ru-RU"/>
        </a:p>
      </dgm:t>
    </dgm:pt>
    <dgm:pt modelId="{2422E2D8-C96C-43E8-8284-28C431C3A2E5}" type="sibTrans" cxnId="{5EDABDE8-DF93-49E0-BBD5-AB0C9CB811F4}">
      <dgm:prSet/>
      <dgm:spPr/>
      <dgm:t>
        <a:bodyPr/>
        <a:lstStyle/>
        <a:p>
          <a:endParaRPr lang="ru-RU"/>
        </a:p>
      </dgm:t>
    </dgm:pt>
    <dgm:pt modelId="{EE8379A8-3F33-4738-92EF-48CE24C4DA2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УДЗ (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бауыр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бүйрек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F19CB-54CF-442F-94BF-1D5409539415}" type="parTrans" cxnId="{F419ED1A-0844-4E81-9A6B-AF5E048770EC}">
      <dgm:prSet/>
      <dgm:spPr/>
      <dgm:t>
        <a:bodyPr/>
        <a:lstStyle/>
        <a:p>
          <a:endParaRPr lang="ru-RU"/>
        </a:p>
      </dgm:t>
    </dgm:pt>
    <dgm:pt modelId="{B43E9AD4-2368-4BE2-BE42-8ADEC092D70E}" type="sibTrans" cxnId="{F419ED1A-0844-4E81-9A6B-AF5E048770EC}">
      <dgm:prSet/>
      <dgm:spPr/>
      <dgm:t>
        <a:bodyPr/>
        <a:lstStyle/>
        <a:p>
          <a:endParaRPr lang="ru-RU"/>
        </a:p>
      </dgm:t>
    </dgm:pt>
    <dgm:pt modelId="{D02BF91A-360C-4E94-A169-A35B55374F05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Гинекологиялық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жағынды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ED88D-7E7F-4B15-A83F-720730722A8E}" type="parTrans" cxnId="{5910993C-0CD2-49DF-851E-2FE805C97113}">
      <dgm:prSet/>
      <dgm:spPr/>
      <dgm:t>
        <a:bodyPr/>
        <a:lstStyle/>
        <a:p>
          <a:endParaRPr lang="ru-RU"/>
        </a:p>
      </dgm:t>
    </dgm:pt>
    <dgm:pt modelId="{7CF9334D-3A3A-4AF9-A59F-4B00EA95FD69}" type="sibTrans" cxnId="{5910993C-0CD2-49DF-851E-2FE805C97113}">
      <dgm:prSet/>
      <dgm:spPr/>
      <dgm:t>
        <a:bodyPr/>
        <a:lstStyle/>
        <a:p>
          <a:endParaRPr lang="ru-RU"/>
        </a:p>
      </dgm:t>
    </dgm:pt>
    <dgm:pt modelId="{23A4FCA2-8D28-4CD4-98DD-98A3D14445D4}">
      <dgm:prSet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Биологиялық жасын анықтау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57314-436C-444C-B30A-9667B10091C1}" type="parTrans" cxnId="{D077BB1A-7C1F-48D5-9D9D-159CB384656C}">
      <dgm:prSet/>
      <dgm:spPr/>
      <dgm:t>
        <a:bodyPr/>
        <a:lstStyle/>
        <a:p>
          <a:endParaRPr lang="ru-RU"/>
        </a:p>
      </dgm:t>
    </dgm:pt>
    <dgm:pt modelId="{AE220D41-2378-4E2E-B7C6-2B4E808DECB1}" type="sibTrans" cxnId="{D077BB1A-7C1F-48D5-9D9D-159CB384656C}">
      <dgm:prSet/>
      <dgm:spPr/>
      <dgm:t>
        <a:bodyPr/>
        <a:lstStyle/>
        <a:p>
          <a:endParaRPr lang="ru-RU"/>
        </a:p>
      </dgm:t>
    </dgm:pt>
    <dgm:pt modelId="{36E130F3-9083-44BC-8A5A-9CE9C28695ED}">
      <dgm:prSet custT="1"/>
      <dgm:spPr/>
      <dgm:t>
        <a:bodyPr/>
        <a:lstStyle/>
        <a:p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B60AB-4602-4530-841A-41624A1BFB29}" type="parTrans" cxnId="{31F28AFA-8E6A-456F-AB44-845F61F30BC3}">
      <dgm:prSet/>
      <dgm:spPr/>
      <dgm:t>
        <a:bodyPr/>
        <a:lstStyle/>
        <a:p>
          <a:endParaRPr lang="ru-RU"/>
        </a:p>
      </dgm:t>
    </dgm:pt>
    <dgm:pt modelId="{674F0D1D-1149-4C0E-A889-13A4B77FBEF4}" type="sibTrans" cxnId="{31F28AFA-8E6A-456F-AB44-845F61F30BC3}">
      <dgm:prSet/>
      <dgm:spPr/>
      <dgm:t>
        <a:bodyPr/>
        <a:lstStyle/>
        <a:p>
          <a:endParaRPr lang="ru-RU"/>
        </a:p>
      </dgm:t>
    </dgm:pt>
    <dgm:pt modelId="{C36117C2-CE5B-44BB-BB53-D1045D4208E7}">
      <dgm:prSet custT="1"/>
      <dgm:spPr/>
      <dgm:t>
        <a:bodyPr/>
        <a:lstStyle/>
        <a:p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319DE5-EE50-4B18-8D04-5415B62DF538}" type="parTrans" cxnId="{4457DD9F-5E9F-4ABB-A4AB-15F7FD87FDDE}">
      <dgm:prSet/>
      <dgm:spPr/>
      <dgm:t>
        <a:bodyPr/>
        <a:lstStyle/>
        <a:p>
          <a:endParaRPr lang="ru-RU"/>
        </a:p>
      </dgm:t>
    </dgm:pt>
    <dgm:pt modelId="{D5A24BCF-D47D-48CD-B7D6-0FA23BC48F26}" type="sibTrans" cxnId="{4457DD9F-5E9F-4ABB-A4AB-15F7FD87FDDE}">
      <dgm:prSet/>
      <dgm:spPr/>
      <dgm:t>
        <a:bodyPr/>
        <a:lstStyle/>
        <a:p>
          <a:endParaRPr lang="ru-RU"/>
        </a:p>
      </dgm:t>
    </dgm:pt>
    <dgm:pt modelId="{FFBBC512-E71B-419C-998A-3408A1583F4C}" type="pres">
      <dgm:prSet presAssocID="{3593F505-38CA-4CA5-BC3D-5DA7F57776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386AE-1BA1-4894-B313-298CA1344E37}" type="pres">
      <dgm:prSet presAssocID="{CD9BB57B-74EE-4260-A7F3-EBB66880B3F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85748-1BD5-44FE-9C08-6B2953322478}" type="pres">
      <dgm:prSet presAssocID="{CD9BB57B-74EE-4260-A7F3-EBB66880B3F0}" presName="childText" presStyleLbl="revTx" presStyleIdx="0" presStyleCnt="6" custScaleY="17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05912-5989-4EC0-BC06-CCA1C6DD95F9}" type="pres">
      <dgm:prSet presAssocID="{32510E7A-519E-44A6-A13B-D1B862FE9D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C1D1-4239-4DDA-9178-F5049D4BCEC6}" type="pres">
      <dgm:prSet presAssocID="{32510E7A-519E-44A6-A13B-D1B862FE9DED}" presName="childText" presStyleLbl="revTx" presStyleIdx="1" presStyleCnt="6" custScaleY="21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17975-3C83-40FD-925D-728ECC705AD5}" type="pres">
      <dgm:prSet presAssocID="{60F53434-1249-4D49-A7BB-04C2F264BF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0D6CA-BBBC-4F57-B64C-E11C1CB21DAD}" type="pres">
      <dgm:prSet presAssocID="{60F53434-1249-4D49-A7BB-04C2F264BFF0}" presName="childText" presStyleLbl="revTx" presStyleIdx="2" presStyleCnt="6" custScaleY="182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6D9D0-0CC6-4A8C-B00F-B9F40D4ECA14}" type="pres">
      <dgm:prSet presAssocID="{7033C5C7-0BBE-45E1-9EB9-86B7FFADAB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0011-97B4-4772-9DE8-10EE42995C64}" type="pres">
      <dgm:prSet presAssocID="{7033C5C7-0BBE-45E1-9EB9-86B7FFADAB06}" presName="childText" presStyleLbl="revTx" presStyleIdx="3" presStyleCnt="6" custScaleY="19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86E4-CFE3-47A4-8C9B-B22CF9B10702}" type="pres">
      <dgm:prSet presAssocID="{CD1FEB74-ACE0-47A9-92F6-FF9B8F59D1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CA75-B260-4560-8C3B-83E774476B8A}" type="pres">
      <dgm:prSet presAssocID="{CD1FEB74-ACE0-47A9-92F6-FF9B8F59D15B}" presName="childText" presStyleLbl="revTx" presStyleIdx="4" presStyleCnt="6" custScaleY="20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0BD91-660F-433B-B9E1-C69171D65ED5}" type="pres">
      <dgm:prSet presAssocID="{5D36A441-19C7-4D87-A4CC-20776E1470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BA1F0-BD84-4D30-80A1-F9F37D2F4CF6}" type="pres">
      <dgm:prSet presAssocID="{5D36A441-19C7-4D87-A4CC-20776E1470B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7BB1A-7C1F-48D5-9D9D-159CB384656C}" srcId="{5D36A441-19C7-4D87-A4CC-20776E1470BC}" destId="{23A4FCA2-8D28-4CD4-98DD-98A3D14445D4}" srcOrd="1" destOrd="0" parTransId="{F6357314-436C-444C-B30A-9667B10091C1}" sibTransId="{AE220D41-2378-4E2E-B7C6-2B4E808DECB1}"/>
    <dgm:cxn modelId="{D0D58642-4297-41D9-8D67-835DC23FD342}" type="presOf" srcId="{4873F244-A7F5-42F1-AA9B-FE9FF27DD091}" destId="{DA45C1D1-4239-4DDA-9178-F5049D4BCEC6}" srcOrd="0" destOrd="1" presId="urn:microsoft.com/office/officeart/2005/8/layout/vList2"/>
    <dgm:cxn modelId="{45500875-98AC-4967-97DF-9F45656D39F3}" type="presOf" srcId="{6248DE6D-3A1E-4D6B-A495-3D1E78568565}" destId="{C8D85748-1BD5-44FE-9C08-6B2953322478}" srcOrd="0" destOrd="3" presId="urn:microsoft.com/office/officeart/2005/8/layout/vList2"/>
    <dgm:cxn modelId="{F419ED1A-0844-4E81-9A6B-AF5E048770EC}" srcId="{7033C5C7-0BBE-45E1-9EB9-86B7FFADAB06}" destId="{EE8379A8-3F33-4738-92EF-48CE24C4DA2B}" srcOrd="1" destOrd="0" parTransId="{42BF19CB-54CF-442F-94BF-1D5409539415}" sibTransId="{B43E9AD4-2368-4BE2-BE42-8ADEC092D70E}"/>
    <dgm:cxn modelId="{D9B6235B-F2A4-493A-8249-2C233BCAC96D}" srcId="{3593F505-38CA-4CA5-BC3D-5DA7F577765A}" destId="{5D36A441-19C7-4D87-A4CC-20776E1470BC}" srcOrd="5" destOrd="0" parTransId="{0B623BB7-1CB0-4387-BFF0-6080DF6361AF}" sibTransId="{C9EA8E07-A2BD-44DE-A7E6-3463C8067EB4}"/>
    <dgm:cxn modelId="{49F97BE7-31DF-47DB-BEA5-CADC18072136}" type="presOf" srcId="{9810CEC5-80E1-4EB5-BF6A-F60D678FA437}" destId="{C8D85748-1BD5-44FE-9C08-6B2953322478}" srcOrd="0" destOrd="2" presId="urn:microsoft.com/office/officeart/2005/8/layout/vList2"/>
    <dgm:cxn modelId="{E9A378B6-8638-43BC-83C1-0B871FBDF928}" type="presOf" srcId="{36E130F3-9083-44BC-8A5A-9CE9C28695ED}" destId="{AF6BA1F0-BD84-4D30-80A1-F9F37D2F4CF6}" srcOrd="0" destOrd="2" presId="urn:microsoft.com/office/officeart/2005/8/layout/vList2"/>
    <dgm:cxn modelId="{D2FA61DA-1B31-4F5F-926A-CCA8BCBA4305}" type="presOf" srcId="{8F2DF82F-1412-42F5-93D0-A6EC0CA93E59}" destId="{C8D85748-1BD5-44FE-9C08-6B2953322478}" srcOrd="0" destOrd="1" presId="urn:microsoft.com/office/officeart/2005/8/layout/vList2"/>
    <dgm:cxn modelId="{8B1A91BC-1339-4433-8E54-E765A4FF144C}" srcId="{60F53434-1249-4D49-A7BB-04C2F264BFF0}" destId="{2DC3E6EA-D271-44C7-BF1D-ED72621F4754}" srcOrd="1" destOrd="0" parTransId="{16EA8FC0-0098-45B3-AF5D-CE7C7FC7BB93}" sibTransId="{A0FC5252-FD99-411D-9960-DF78912D5955}"/>
    <dgm:cxn modelId="{5910993C-0CD2-49DF-851E-2FE805C97113}" srcId="{CD1FEB74-ACE0-47A9-92F6-FF9B8F59D15B}" destId="{D02BF91A-360C-4E94-A169-A35B55374F05}" srcOrd="1" destOrd="0" parTransId="{CF6ED88D-7E7F-4B15-A83F-720730722A8E}" sibTransId="{7CF9334D-3A3A-4AF9-A59F-4B00EA95FD69}"/>
    <dgm:cxn modelId="{6F8D5FF7-2A66-4EF5-98F3-0364FAC0F96A}" type="presOf" srcId="{C36117C2-CE5B-44BB-BB53-D1045D4208E7}" destId="{AF6BA1F0-BD84-4D30-80A1-F9F37D2F4CF6}" srcOrd="0" destOrd="3" presId="urn:microsoft.com/office/officeart/2005/8/layout/vList2"/>
    <dgm:cxn modelId="{90638C07-656E-4C1C-844F-6C24B0B8CE5A}" type="presOf" srcId="{77C65993-91DF-4C76-A579-C7BDF43427A9}" destId="{EE90D6CA-BBBC-4F57-B64C-E11C1CB21DAD}" srcOrd="0" destOrd="3" presId="urn:microsoft.com/office/officeart/2005/8/layout/vList2"/>
    <dgm:cxn modelId="{F8340659-9FA2-445A-B76F-83955C238116}" srcId="{3593F505-38CA-4CA5-BC3D-5DA7F577765A}" destId="{7033C5C7-0BBE-45E1-9EB9-86B7FFADAB06}" srcOrd="3" destOrd="0" parTransId="{B0945784-D5EB-489D-B0C3-6C302ACBEE56}" sibTransId="{742ACABF-3E60-4353-8C2D-9E47DB473085}"/>
    <dgm:cxn modelId="{627161F1-1D8E-4E84-8EB1-B6771EAC0B4C}" type="presOf" srcId="{CD1FEB74-ACE0-47A9-92F6-FF9B8F59D15B}" destId="{08C486E4-CFE3-47A4-8C9B-B22CF9B10702}" srcOrd="0" destOrd="0" presId="urn:microsoft.com/office/officeart/2005/8/layout/vList2"/>
    <dgm:cxn modelId="{9D9C9537-A2C2-4575-8C60-3F87AE4378FD}" srcId="{3593F505-38CA-4CA5-BC3D-5DA7F577765A}" destId="{60F53434-1249-4D49-A7BB-04C2F264BFF0}" srcOrd="2" destOrd="0" parTransId="{6F960183-4920-475C-8FC2-F5A156E568E1}" sibTransId="{371EED7B-B4FF-4333-8D4D-8F2576E4907A}"/>
    <dgm:cxn modelId="{9FE2AC59-28E9-47FC-B906-0FD507738030}" srcId="{CD1FEB74-ACE0-47A9-92F6-FF9B8F59D15B}" destId="{3BC9FE5D-159C-43A7-9BFF-6BAD29949256}" srcOrd="0" destOrd="0" parTransId="{6E3FEAA8-55EF-49DE-9DA6-9DE8CFB5BCB2}" sibTransId="{8B8F6C37-62AF-43DC-A944-421FFECBFCC0}"/>
    <dgm:cxn modelId="{9E01C02D-2388-4ADC-98CF-238BC61D53BC}" srcId="{CD9BB57B-74EE-4260-A7F3-EBB66880B3F0}" destId="{9810CEC5-80E1-4EB5-BF6A-F60D678FA437}" srcOrd="2" destOrd="0" parTransId="{6EDF56B9-EBA2-4C28-A0B8-512E3DE6821A}" sibTransId="{B5FCD25A-7A66-4DCF-8DD3-FFF4CF184D89}"/>
    <dgm:cxn modelId="{32BFF98C-BE17-4D33-9744-7954D007AA77}" srcId="{3593F505-38CA-4CA5-BC3D-5DA7F577765A}" destId="{CD1FEB74-ACE0-47A9-92F6-FF9B8F59D15B}" srcOrd="4" destOrd="0" parTransId="{FF9F7CF0-F2FE-4BC6-B486-F245B7708208}" sibTransId="{DFD8AA01-4DA6-47DE-ACA0-783A29FA203B}"/>
    <dgm:cxn modelId="{060FD870-4E91-4AE1-8B71-38284CA778A1}" type="presOf" srcId="{30C58AEE-8B95-4546-A40B-58643EED2247}" destId="{57DE0011-97B4-4772-9DE8-10EE42995C64}" srcOrd="0" destOrd="0" presId="urn:microsoft.com/office/officeart/2005/8/layout/vList2"/>
    <dgm:cxn modelId="{101F81EC-6EAB-49BD-A2A4-3C8FCBD780EE}" srcId="{CD9BB57B-74EE-4260-A7F3-EBB66880B3F0}" destId="{8F2DF82F-1412-42F5-93D0-A6EC0CA93E59}" srcOrd="1" destOrd="0" parTransId="{CC205D30-DCE7-4ADF-905D-FE70ED7411EB}" sibTransId="{9B7AEA23-1ED5-470F-8C8F-4C78E5A1839E}"/>
    <dgm:cxn modelId="{C5CF178B-9B83-45B9-85DE-BB35164DD632}" type="presOf" srcId="{A3DB1ECE-3E72-4CE0-A605-D49B41B41F0A}" destId="{AF6BA1F0-BD84-4D30-80A1-F9F37D2F4CF6}" srcOrd="0" destOrd="0" presId="urn:microsoft.com/office/officeart/2005/8/layout/vList2"/>
    <dgm:cxn modelId="{707628CA-A734-46BB-985C-CE1AB908F7E2}" type="presOf" srcId="{2DC3E6EA-D271-44C7-BF1D-ED72621F4754}" destId="{EE90D6CA-BBBC-4F57-B64C-E11C1CB21DAD}" srcOrd="0" destOrd="1" presId="urn:microsoft.com/office/officeart/2005/8/layout/vList2"/>
    <dgm:cxn modelId="{5B68B4C6-E915-4C1C-956A-6703C67BAC44}" type="presOf" srcId="{23A4FCA2-8D28-4CD4-98DD-98A3D14445D4}" destId="{AF6BA1F0-BD84-4D30-80A1-F9F37D2F4CF6}" srcOrd="0" destOrd="1" presId="urn:microsoft.com/office/officeart/2005/8/layout/vList2"/>
    <dgm:cxn modelId="{520A3877-C4F7-4337-B5E2-F9916E9F9D69}" type="presOf" srcId="{3BC9FE5D-159C-43A7-9BFF-6BAD29949256}" destId="{EAADCA75-B260-4560-8C3B-83E774476B8A}" srcOrd="0" destOrd="0" presId="urn:microsoft.com/office/officeart/2005/8/layout/vList2"/>
    <dgm:cxn modelId="{F1183E2D-9034-4798-98DC-687F015A9BAE}" srcId="{60F53434-1249-4D49-A7BB-04C2F264BFF0}" destId="{3829EFF1-A02E-400F-A341-4DABA537F80F}" srcOrd="0" destOrd="0" parTransId="{D8861E16-AE8E-4763-830F-0C517D694041}" sibTransId="{D3DD9C1E-1EF1-44A4-9372-3ED2A37F4374}"/>
    <dgm:cxn modelId="{123B660E-8AA2-43CD-A077-9C1186FA7093}" type="presOf" srcId="{5558CBA8-DD0A-4123-A7DC-DC2344033CC2}" destId="{EE90D6CA-BBBC-4F57-B64C-E11C1CB21DAD}" srcOrd="0" destOrd="2" presId="urn:microsoft.com/office/officeart/2005/8/layout/vList2"/>
    <dgm:cxn modelId="{E9020C28-B8B0-4BFA-B6DE-ED609804D77C}" srcId="{32510E7A-519E-44A6-A13B-D1B862FE9DED}" destId="{D6A66399-B023-4F0E-80EE-DE9DB2E562FA}" srcOrd="0" destOrd="0" parTransId="{360D16E5-DB40-4372-BC62-19E5B50B014B}" sibTransId="{9602DFC3-6E7B-449F-808D-BC2597D87C30}"/>
    <dgm:cxn modelId="{CEDD3068-25F3-43A3-8AFB-708B2985F954}" srcId="{3593F505-38CA-4CA5-BC3D-5DA7F577765A}" destId="{32510E7A-519E-44A6-A13B-D1B862FE9DED}" srcOrd="1" destOrd="0" parTransId="{DC98AE4F-0469-46AD-881B-B6D80403D95A}" sibTransId="{7CE5CD11-A8D9-42C4-9DEF-9E5B61B45434}"/>
    <dgm:cxn modelId="{B595C7D2-F938-4B7C-A727-B7015D65BE3B}" srcId="{CD9BB57B-74EE-4260-A7F3-EBB66880B3F0}" destId="{B6103BF1-4CB6-4A53-BBDC-C33E941CC699}" srcOrd="0" destOrd="0" parTransId="{A12DAFF8-D740-4E4D-A644-5AE559FA7528}" sibTransId="{379E1DA5-4C8C-4BB9-94B9-B978CB246DD8}"/>
    <dgm:cxn modelId="{42370D0E-D711-43A5-97BE-9B65336C3104}" type="presOf" srcId="{7033C5C7-0BBE-45E1-9EB9-86B7FFADAB06}" destId="{E236D9D0-0CC6-4A8C-B00F-B9F40D4ECA14}" srcOrd="0" destOrd="0" presId="urn:microsoft.com/office/officeart/2005/8/layout/vList2"/>
    <dgm:cxn modelId="{5EDABDE8-DF93-49E0-BBD5-AB0C9CB811F4}" srcId="{60F53434-1249-4D49-A7BB-04C2F264BFF0}" destId="{77C65993-91DF-4C76-A579-C7BDF43427A9}" srcOrd="3" destOrd="0" parTransId="{53D8D320-896A-4A7D-B3C6-444A17F7AA63}" sibTransId="{2422E2D8-C96C-43E8-8284-28C431C3A2E5}"/>
    <dgm:cxn modelId="{631D1CAB-0563-4A79-9029-A7EC29C90273}" type="presOf" srcId="{CD9BB57B-74EE-4260-A7F3-EBB66880B3F0}" destId="{A05386AE-1BA1-4894-B313-298CA1344E37}" srcOrd="0" destOrd="0" presId="urn:microsoft.com/office/officeart/2005/8/layout/vList2"/>
    <dgm:cxn modelId="{75DC96EA-0B96-4A37-909E-950102AB01F4}" type="presOf" srcId="{3593F505-38CA-4CA5-BC3D-5DA7F577765A}" destId="{FFBBC512-E71B-419C-998A-3408A1583F4C}" srcOrd="0" destOrd="0" presId="urn:microsoft.com/office/officeart/2005/8/layout/vList2"/>
    <dgm:cxn modelId="{31F28AFA-8E6A-456F-AB44-845F61F30BC3}" srcId="{5D36A441-19C7-4D87-A4CC-20776E1470BC}" destId="{36E130F3-9083-44BC-8A5A-9CE9C28695ED}" srcOrd="2" destOrd="0" parTransId="{544B60AB-4602-4530-841A-41624A1BFB29}" sibTransId="{674F0D1D-1149-4C0E-A889-13A4B77FBEF4}"/>
    <dgm:cxn modelId="{F6BC841F-BBFC-4972-A960-27A6603145EF}" srcId="{CD9BB57B-74EE-4260-A7F3-EBB66880B3F0}" destId="{6248DE6D-3A1E-4D6B-A495-3D1E78568565}" srcOrd="3" destOrd="0" parTransId="{70CDED8F-3C36-439A-A1A4-9646CCD0EFA5}" sibTransId="{ED08C572-0235-49CF-8C3D-B1BE7E082D07}"/>
    <dgm:cxn modelId="{4457DD9F-5E9F-4ABB-A4AB-15F7FD87FDDE}" srcId="{5D36A441-19C7-4D87-A4CC-20776E1470BC}" destId="{C36117C2-CE5B-44BB-BB53-D1045D4208E7}" srcOrd="3" destOrd="0" parTransId="{40319DE5-EE50-4B18-8D04-5415B62DF538}" sibTransId="{D5A24BCF-D47D-48CD-B7D6-0FA23BC48F26}"/>
    <dgm:cxn modelId="{50592852-8157-4219-BBF1-EDE847A657EA}" srcId="{5D36A441-19C7-4D87-A4CC-20776E1470BC}" destId="{A3DB1ECE-3E72-4CE0-A605-D49B41B41F0A}" srcOrd="0" destOrd="0" parTransId="{73B7B082-878D-4CA1-A84F-3B59BF53DBF3}" sibTransId="{3AB8DF1E-C108-4E4F-9624-BE51B1F0FAAF}"/>
    <dgm:cxn modelId="{0E8B4267-6C0A-45F3-98FC-F6425478D7B5}" type="presOf" srcId="{D02BF91A-360C-4E94-A169-A35B55374F05}" destId="{EAADCA75-B260-4560-8C3B-83E774476B8A}" srcOrd="0" destOrd="1" presId="urn:microsoft.com/office/officeart/2005/8/layout/vList2"/>
    <dgm:cxn modelId="{15A27517-56DF-4750-B4DF-A7752B0EA734}" type="presOf" srcId="{5D36A441-19C7-4D87-A4CC-20776E1470BC}" destId="{3E00BD91-660F-433B-B9E1-C69171D65ED5}" srcOrd="0" destOrd="0" presId="urn:microsoft.com/office/officeart/2005/8/layout/vList2"/>
    <dgm:cxn modelId="{074BE5D5-261D-486C-B390-599606E8CD14}" srcId="{7033C5C7-0BBE-45E1-9EB9-86B7FFADAB06}" destId="{30C58AEE-8B95-4546-A40B-58643EED2247}" srcOrd="0" destOrd="0" parTransId="{A9A1A475-FBC8-4415-8BB3-74B2C657C471}" sibTransId="{06891438-1CEE-4D50-A3F5-AF62CDE9A312}"/>
    <dgm:cxn modelId="{3A142977-EE55-4DA5-B59C-43173578F48B}" type="presOf" srcId="{B6103BF1-4CB6-4A53-BBDC-C33E941CC699}" destId="{C8D85748-1BD5-44FE-9C08-6B2953322478}" srcOrd="0" destOrd="0" presId="urn:microsoft.com/office/officeart/2005/8/layout/vList2"/>
    <dgm:cxn modelId="{2C1B4A64-0542-4489-89E5-2A8B58D72139}" type="presOf" srcId="{60F53434-1249-4D49-A7BB-04C2F264BFF0}" destId="{50917975-3C83-40FD-925D-728ECC705AD5}" srcOrd="0" destOrd="0" presId="urn:microsoft.com/office/officeart/2005/8/layout/vList2"/>
    <dgm:cxn modelId="{B428E3ED-D3F9-41D2-BF08-511769E50A75}" type="presOf" srcId="{32510E7A-519E-44A6-A13B-D1B862FE9DED}" destId="{A5E05912-5989-4EC0-BC06-CCA1C6DD95F9}" srcOrd="0" destOrd="0" presId="urn:microsoft.com/office/officeart/2005/8/layout/vList2"/>
    <dgm:cxn modelId="{46F60FD1-6C7D-4C78-B5AA-5FEBC69F6E59}" type="presOf" srcId="{EE8379A8-3F33-4738-92EF-48CE24C4DA2B}" destId="{57DE0011-97B4-4772-9DE8-10EE42995C64}" srcOrd="0" destOrd="1" presId="urn:microsoft.com/office/officeart/2005/8/layout/vList2"/>
    <dgm:cxn modelId="{B5BC50AA-1884-441E-A951-E8352404387F}" srcId="{60F53434-1249-4D49-A7BB-04C2F264BFF0}" destId="{5558CBA8-DD0A-4123-A7DC-DC2344033CC2}" srcOrd="2" destOrd="0" parTransId="{3B51FBF8-414F-432E-B782-0FF6D15D4302}" sibTransId="{36518462-0CB4-47A1-8750-A497DFFDA969}"/>
    <dgm:cxn modelId="{AE278037-C3ED-4CD0-B5BE-7AE3FFF3ACAA}" type="presOf" srcId="{D6A66399-B023-4F0E-80EE-DE9DB2E562FA}" destId="{DA45C1D1-4239-4DDA-9178-F5049D4BCEC6}" srcOrd="0" destOrd="0" presId="urn:microsoft.com/office/officeart/2005/8/layout/vList2"/>
    <dgm:cxn modelId="{68B4344D-9DD6-47CF-B03F-870315B1ADDE}" type="presOf" srcId="{3829EFF1-A02E-400F-A341-4DABA537F80F}" destId="{EE90D6CA-BBBC-4F57-B64C-E11C1CB21DAD}" srcOrd="0" destOrd="0" presId="urn:microsoft.com/office/officeart/2005/8/layout/vList2"/>
    <dgm:cxn modelId="{EC49383F-E14C-495D-973E-D82FDA3A15C5}" srcId="{32510E7A-519E-44A6-A13B-D1B862FE9DED}" destId="{4873F244-A7F5-42F1-AA9B-FE9FF27DD091}" srcOrd="1" destOrd="0" parTransId="{E7219014-252A-42C0-9B8A-0DAE4B0730DF}" sibTransId="{5CF9EC89-03A2-48CE-93FD-D77AA9A67BFA}"/>
    <dgm:cxn modelId="{647508DC-C5AE-425A-87EF-392358841A3F}" srcId="{3593F505-38CA-4CA5-BC3D-5DA7F577765A}" destId="{CD9BB57B-74EE-4260-A7F3-EBB66880B3F0}" srcOrd="0" destOrd="0" parTransId="{6BA32C0E-E6D7-48A6-8067-5239DA0CB9C6}" sibTransId="{70A49CC7-978E-46D1-8A2E-0A5221D40B55}"/>
    <dgm:cxn modelId="{C5A51882-F0B3-462A-BC5A-29D23B4B2E84}" type="presParOf" srcId="{FFBBC512-E71B-419C-998A-3408A1583F4C}" destId="{A05386AE-1BA1-4894-B313-298CA1344E37}" srcOrd="0" destOrd="0" presId="urn:microsoft.com/office/officeart/2005/8/layout/vList2"/>
    <dgm:cxn modelId="{6E49C2DA-5FD8-4251-BBA7-266B0F852FEE}" type="presParOf" srcId="{FFBBC512-E71B-419C-998A-3408A1583F4C}" destId="{C8D85748-1BD5-44FE-9C08-6B2953322478}" srcOrd="1" destOrd="0" presId="urn:microsoft.com/office/officeart/2005/8/layout/vList2"/>
    <dgm:cxn modelId="{33FEBB10-77D7-4626-B9B7-4209BE6B88D7}" type="presParOf" srcId="{FFBBC512-E71B-419C-998A-3408A1583F4C}" destId="{A5E05912-5989-4EC0-BC06-CCA1C6DD95F9}" srcOrd="2" destOrd="0" presId="urn:microsoft.com/office/officeart/2005/8/layout/vList2"/>
    <dgm:cxn modelId="{8A75A909-5D9B-441D-A5C5-F3C9F5AEACDC}" type="presParOf" srcId="{FFBBC512-E71B-419C-998A-3408A1583F4C}" destId="{DA45C1D1-4239-4DDA-9178-F5049D4BCEC6}" srcOrd="3" destOrd="0" presId="urn:microsoft.com/office/officeart/2005/8/layout/vList2"/>
    <dgm:cxn modelId="{5B1006DE-FC57-40F9-A550-6B3C0CB82BA8}" type="presParOf" srcId="{FFBBC512-E71B-419C-998A-3408A1583F4C}" destId="{50917975-3C83-40FD-925D-728ECC705AD5}" srcOrd="4" destOrd="0" presId="urn:microsoft.com/office/officeart/2005/8/layout/vList2"/>
    <dgm:cxn modelId="{6163B51F-897F-4424-8BF8-7EBA5E70ECE8}" type="presParOf" srcId="{FFBBC512-E71B-419C-998A-3408A1583F4C}" destId="{EE90D6CA-BBBC-4F57-B64C-E11C1CB21DAD}" srcOrd="5" destOrd="0" presId="urn:microsoft.com/office/officeart/2005/8/layout/vList2"/>
    <dgm:cxn modelId="{0449F742-C841-431B-8AE6-3FE0017E9674}" type="presParOf" srcId="{FFBBC512-E71B-419C-998A-3408A1583F4C}" destId="{E236D9D0-0CC6-4A8C-B00F-B9F40D4ECA14}" srcOrd="6" destOrd="0" presId="urn:microsoft.com/office/officeart/2005/8/layout/vList2"/>
    <dgm:cxn modelId="{20659FD2-6A0A-47BC-99CA-26B94A607114}" type="presParOf" srcId="{FFBBC512-E71B-419C-998A-3408A1583F4C}" destId="{57DE0011-97B4-4772-9DE8-10EE42995C64}" srcOrd="7" destOrd="0" presId="urn:microsoft.com/office/officeart/2005/8/layout/vList2"/>
    <dgm:cxn modelId="{73F11FED-A36D-43BE-8AD0-446A29D9F433}" type="presParOf" srcId="{FFBBC512-E71B-419C-998A-3408A1583F4C}" destId="{08C486E4-CFE3-47A4-8C9B-B22CF9B10702}" srcOrd="8" destOrd="0" presId="urn:microsoft.com/office/officeart/2005/8/layout/vList2"/>
    <dgm:cxn modelId="{A2885A65-E5C4-4A6A-8103-3945DD13076B}" type="presParOf" srcId="{FFBBC512-E71B-419C-998A-3408A1583F4C}" destId="{EAADCA75-B260-4560-8C3B-83E774476B8A}" srcOrd="9" destOrd="0" presId="urn:microsoft.com/office/officeart/2005/8/layout/vList2"/>
    <dgm:cxn modelId="{FD14C5B9-B6AA-4EF6-9E57-2088061E381E}" type="presParOf" srcId="{FFBBC512-E71B-419C-998A-3408A1583F4C}" destId="{3E00BD91-660F-433B-B9E1-C69171D65ED5}" srcOrd="10" destOrd="0" presId="urn:microsoft.com/office/officeart/2005/8/layout/vList2"/>
    <dgm:cxn modelId="{14CD6990-7905-4D6D-A9ED-292CE2E92524}" type="presParOf" srcId="{FFBBC512-E71B-419C-998A-3408A1583F4C}" destId="{AF6BA1F0-BD84-4D30-80A1-F9F37D2F4CF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386AE-1BA1-4894-B313-298CA1344E37}">
      <dsp:nvSpPr>
        <dsp:cNvPr id="0" name=""/>
        <dsp:cNvSpPr/>
      </dsp:nvSpPr>
      <dsp:spPr>
        <a:xfrm>
          <a:off x="0" y="4695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ФУНКЦИОНАЛЬДЫҚ ЗЕРТТЕУ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95"/>
        <a:ext cx="8666583" cy="159713"/>
      </dsp:txXfrm>
    </dsp:sp>
    <dsp:sp modelId="{C8D85748-1BD5-44FE-9C08-6B2953322478}">
      <dsp:nvSpPr>
        <dsp:cNvPr id="0" name=""/>
        <dsp:cNvSpPr/>
      </dsp:nvSpPr>
      <dsp:spPr>
        <a:xfrm>
          <a:off x="0" y="164408"/>
          <a:ext cx="8666583" cy="89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Тамыр соғысының жиілігін өлшеу 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Артериалды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қысым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Электрлі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кардиография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4408"/>
        <a:ext cx="8666583" cy="897289"/>
      </dsp:txXfrm>
    </dsp:sp>
    <dsp:sp modelId="{A5E05912-5989-4EC0-BC06-CCA1C6DD95F9}">
      <dsp:nvSpPr>
        <dsp:cNvPr id="0" name=""/>
        <dsp:cNvSpPr/>
      </dsp:nvSpPr>
      <dsp:spPr>
        <a:xfrm>
          <a:off x="0" y="1061698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КЛИНИКАЛЫҚ ЗЕРТТЕУ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61698"/>
        <a:ext cx="8666583" cy="159713"/>
      </dsp:txXfrm>
    </dsp:sp>
    <dsp:sp modelId="{DA45C1D1-4239-4DDA-9178-F5049D4BCEC6}">
      <dsp:nvSpPr>
        <dsp:cNvPr id="0" name=""/>
        <dsp:cNvSpPr/>
      </dsp:nvSpPr>
      <dsp:spPr>
        <a:xfrm>
          <a:off x="0" y="1221411"/>
          <a:ext cx="8666583" cy="53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өткірлігі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қарашығын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түсіру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көздің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қысымын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қабілетін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аудиометрия,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тимпанометрия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21411"/>
        <a:ext cx="8666583" cy="536520"/>
      </dsp:txXfrm>
    </dsp:sp>
    <dsp:sp modelId="{50917975-3C83-40FD-925D-728ECC705AD5}">
      <dsp:nvSpPr>
        <dsp:cNvPr id="0" name=""/>
        <dsp:cNvSpPr/>
      </dsp:nvSpPr>
      <dsp:spPr>
        <a:xfrm>
          <a:off x="0" y="1757932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ЗЕРТХАНАЛЫҚ ЗЕРТТЕУ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57932"/>
        <a:ext cx="8666583" cy="159713"/>
      </dsp:txXfrm>
    </dsp:sp>
    <dsp:sp modelId="{EE90D6CA-BBBC-4F57-B64C-E11C1CB21DAD}">
      <dsp:nvSpPr>
        <dsp:cNvPr id="0" name=""/>
        <dsp:cNvSpPr/>
      </dsp:nvSpPr>
      <dsp:spPr>
        <a:xfrm>
          <a:off x="0" y="1917645"/>
          <a:ext cx="8666583" cy="94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жалпы зерттеу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қанның биохимиялық зерттеуі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қанның иммунды-химиялық зерттеуі 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зәрдің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зерттеуі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17645"/>
        <a:ext cx="8666583" cy="944452"/>
      </dsp:txXfrm>
    </dsp:sp>
    <dsp:sp modelId="{E236D9D0-0CC6-4A8C-B00F-B9F40D4ECA14}">
      <dsp:nvSpPr>
        <dsp:cNvPr id="0" name=""/>
        <dsp:cNvSpPr/>
      </dsp:nvSpPr>
      <dsp:spPr>
        <a:xfrm>
          <a:off x="0" y="2862098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СӘУЛЕЛІК ЗЕРТТЕУ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2098"/>
        <a:ext cx="8666583" cy="159713"/>
      </dsp:txXfrm>
    </dsp:sp>
    <dsp:sp modelId="{57DE0011-97B4-4772-9DE8-10EE42995C64}">
      <dsp:nvSpPr>
        <dsp:cNvPr id="0" name=""/>
        <dsp:cNvSpPr/>
      </dsp:nvSpPr>
      <dsp:spPr>
        <a:xfrm>
          <a:off x="0" y="3021811"/>
          <a:ext cx="8666583" cy="49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Кеуде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жасушасының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тура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рентгенографиясы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УДЗ (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бауыр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бүйрек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21811"/>
        <a:ext cx="8666583" cy="495274"/>
      </dsp:txXfrm>
    </dsp:sp>
    <dsp:sp modelId="{08C486E4-CFE3-47A4-8C9B-B22CF9B10702}">
      <dsp:nvSpPr>
        <dsp:cNvPr id="0" name=""/>
        <dsp:cNvSpPr/>
      </dsp:nvSpPr>
      <dsp:spPr>
        <a:xfrm>
          <a:off x="0" y="3517086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ГИНЕКОЛОГИЯЛЫҚ ЗЕРТТЕУ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17086"/>
        <a:ext cx="8666583" cy="159713"/>
      </dsp:txXfrm>
    </dsp:sp>
    <dsp:sp modelId="{EAADCA75-B260-4560-8C3B-83E774476B8A}">
      <dsp:nvSpPr>
        <dsp:cNvPr id="0" name=""/>
        <dsp:cNvSpPr/>
      </dsp:nvSpPr>
      <dsp:spPr>
        <a:xfrm>
          <a:off x="0" y="3676800"/>
          <a:ext cx="8666583" cy="51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Гинекологиялық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жағынды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76800"/>
        <a:ext cx="8666583" cy="515019"/>
      </dsp:txXfrm>
    </dsp:sp>
    <dsp:sp modelId="{3E00BD91-660F-433B-B9E1-C69171D65ED5}">
      <dsp:nvSpPr>
        <dsp:cNvPr id="0" name=""/>
        <dsp:cNvSpPr/>
      </dsp:nvSpPr>
      <dsp:spPr>
        <a:xfrm>
          <a:off x="0" y="4191819"/>
          <a:ext cx="8666583" cy="1597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АНТРОПОМЕТРИКАЛЫҚ ЗЕРТТЕУ 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91819"/>
        <a:ext cx="8666583" cy="159713"/>
      </dsp:txXfrm>
    </dsp:sp>
    <dsp:sp modelId="{AF6BA1F0-BD84-4D30-80A1-F9F37D2F4CF6}">
      <dsp:nvSpPr>
        <dsp:cNvPr id="0" name=""/>
        <dsp:cNvSpPr/>
      </dsp:nvSpPr>
      <dsp:spPr>
        <a:xfrm>
          <a:off x="0" y="4351533"/>
          <a:ext cx="8666583" cy="51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салмақ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салмағының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индексін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Биологиялық жасын анықтау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1533"/>
        <a:ext cx="8666583" cy="51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7047-EFC6-4F8A-A8C9-7DD9C2AE227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CAA5-2E31-40C3-AE5E-C0450A086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98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CAA5-2E31-40C3-AE5E-C0450A08690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2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55566F73-EB3B-48D7-A45C-7EF434AB9B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94C35-22C7-4DB1-A9DB-E1FE068B4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455012-706D-4CE6-B4DB-D80EFC548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3D4D907-1C55-4D08-9C40-92070D3F0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320DE-4653-4686-A9E9-D5615DDC0D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ECF35-3A5E-4BE0-B6E1-FD5BEDF1D0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40920-B502-4FF5-B9C3-00A378D94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359928-3737-4FA1-A355-E0FEE7F7C4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1416A-49DD-4DDC-8FF9-831D85686B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39655-2022-47BA-B7C5-7614F387E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C23CD-D630-4B26-8D3B-27B6A3990E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C5BBF-4710-45DF-AF91-DFD648A2F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4095A14E-72A2-404B-ADA6-CD96FE01BC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Й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71752"/>
            <a:ext cx="1584176" cy="1518378"/>
          </a:xfrm>
          <a:prstGeom prst="ellipse">
            <a:avLst/>
          </a:prstGeom>
          <a:ln w="127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146691" y="1988888"/>
            <a:ext cx="5003800" cy="3360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«КЕРЕМЕТ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СТУДЕНТТЕРГЕ ҚЫЗМЕТ КӨРСЕТУ ОРТАЛЫҒЫ 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" name="Picture 6" descr="C:\Users\Саша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766" y="551672"/>
            <a:ext cx="3456384" cy="1440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5292080" y="5373216"/>
            <a:ext cx="3690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SC_9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717032"/>
            <a:ext cx="1872208" cy="18002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JI0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700808"/>
            <a:ext cx="4427984" cy="4176464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C:\Users\tursynqalyalyiya\Downloads\circle(1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653" y="188640"/>
            <a:ext cx="1278069" cy="12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ursynqalyalyiya\Downloads\circle(1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2" y="11967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ursynqalyalyiya\Downloads\circle(18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9593"/>
            <a:ext cx="1969965" cy="19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ursynqalyalyiya\Downloads\circle(1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8142"/>
            <a:ext cx="4361795" cy="43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Freeform 3"/>
          <p:cNvSpPr>
            <a:spLocks noEditPoints="1"/>
          </p:cNvSpPr>
          <p:nvPr/>
        </p:nvSpPr>
        <p:spPr bwMode="gray">
          <a:xfrm>
            <a:off x="1835696" y="1916832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>
              <a:solidFill>
                <a:srgbClr val="003399"/>
              </a:solidFill>
            </a:endParaRPr>
          </a:p>
        </p:txBody>
      </p:sp>
      <p:grpSp>
        <p:nvGrpSpPr>
          <p:cNvPr id="104482" name="Group 34"/>
          <p:cNvGrpSpPr>
            <a:grpSpLocks/>
          </p:cNvGrpSpPr>
          <p:nvPr/>
        </p:nvGrpSpPr>
        <p:grpSpPr bwMode="auto">
          <a:xfrm>
            <a:off x="1323413" y="1144513"/>
            <a:ext cx="5476608" cy="5245714"/>
            <a:chOff x="670" y="888"/>
            <a:chExt cx="2738" cy="2808"/>
          </a:xfrm>
        </p:grpSpPr>
        <p:sp>
          <p:nvSpPr>
            <p:cNvPr id="104483" name="Oval 35"/>
            <p:cNvSpPr>
              <a:spLocks noChangeArrowheads="1"/>
            </p:cNvSpPr>
            <p:nvPr/>
          </p:nvSpPr>
          <p:spPr bwMode="gray">
            <a:xfrm rot="20876594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25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gray">
            <a:xfrm>
              <a:off x="2070" y="2307"/>
              <a:ext cx="1338" cy="11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gray">
            <a:xfrm>
              <a:off x="2128" y="2376"/>
              <a:ext cx="1190" cy="9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490" name="Group 42"/>
            <p:cNvGrpSpPr>
              <a:grpSpLocks/>
            </p:cNvGrpSpPr>
            <p:nvPr/>
          </p:nvGrpSpPr>
          <p:grpSpPr bwMode="auto">
            <a:xfrm>
              <a:off x="820" y="2191"/>
              <a:ext cx="1066" cy="1065"/>
              <a:chOff x="673" y="2038"/>
              <a:chExt cx="1039" cy="1008"/>
            </a:xfrm>
          </p:grpSpPr>
          <p:sp>
            <p:nvSpPr>
              <p:cNvPr id="104491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gray">
              <a:xfrm>
                <a:off x="673" y="2038"/>
                <a:ext cx="1039" cy="10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449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gray">
            <a:xfrm>
              <a:off x="699" y="1293"/>
              <a:ext cx="915" cy="8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gray">
            <a:xfrm>
              <a:off x="670" y="1194"/>
              <a:ext cx="988" cy="80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gray">
            <a:xfrm>
              <a:off x="699" y="1414"/>
              <a:ext cx="77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2" name="Oval 54"/>
            <p:cNvSpPr>
              <a:spLocks noChangeArrowheads="1"/>
            </p:cNvSpPr>
            <p:nvPr/>
          </p:nvSpPr>
          <p:spPr bwMode="gray">
            <a:xfrm>
              <a:off x="1838" y="1310"/>
              <a:ext cx="544" cy="178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03" name="Oval 55"/>
            <p:cNvSpPr>
              <a:spLocks noChangeArrowheads="1"/>
            </p:cNvSpPr>
            <p:nvPr/>
          </p:nvSpPr>
          <p:spPr bwMode="gray">
            <a:xfrm>
              <a:off x="1996" y="1081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4" name="Oval 56"/>
            <p:cNvSpPr>
              <a:spLocks noChangeArrowheads="1"/>
            </p:cNvSpPr>
            <p:nvPr/>
          </p:nvSpPr>
          <p:spPr bwMode="gray">
            <a:xfrm>
              <a:off x="2049" y="1105"/>
              <a:ext cx="415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5" name="Oval 57"/>
            <p:cNvSpPr>
              <a:spLocks noChangeArrowheads="1"/>
            </p:cNvSpPr>
            <p:nvPr/>
          </p:nvSpPr>
          <p:spPr bwMode="gray">
            <a:xfrm>
              <a:off x="1878" y="899"/>
              <a:ext cx="756" cy="8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6" name="Oval 58"/>
            <p:cNvSpPr>
              <a:spLocks noChangeArrowheads="1"/>
            </p:cNvSpPr>
            <p:nvPr/>
          </p:nvSpPr>
          <p:spPr bwMode="gray">
            <a:xfrm>
              <a:off x="1857" y="888"/>
              <a:ext cx="789" cy="8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7" name="Text Box 59"/>
            <p:cNvSpPr txBox="1">
              <a:spLocks noChangeArrowheads="1"/>
            </p:cNvSpPr>
            <p:nvPr/>
          </p:nvSpPr>
          <p:spPr bwMode="gray">
            <a:xfrm>
              <a:off x="2058" y="1194"/>
              <a:ext cx="27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b="0" dirty="0"/>
            </a:p>
          </p:txBody>
        </p:sp>
      </p:grpSp>
      <p:sp>
        <p:nvSpPr>
          <p:cNvPr id="41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Әлеуметтік-тұрмыстық,әкімшілік қызметтер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Прямоугольник 43"/>
          <p:cNvSpPr/>
          <p:nvPr/>
        </p:nvSpPr>
        <p:spPr>
          <a:xfrm>
            <a:off x="5436096" y="1772816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МАНСАП ЖӘНЕ БИЗНЕС ОРТАЛЫҒЫ –  әл-Фараби атындағы ҚазҰУ-ң студенттерінің тәжірибелік базасын кеңейту және әрі қарайғы жұмысқа орналастыру мүмкіндігі</a:t>
            </a:r>
            <a:endParaRPr lang="ru-RU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29877" y="1412776"/>
            <a:ext cx="1490195" cy="942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Студенттерге </a:t>
            </a:r>
            <a:r>
              <a:rPr lang="kk-KZ" sz="14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бос жұмыс орындары туралы </a:t>
            </a: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85610" y="3987641"/>
            <a:ext cx="1950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Студенттерге арналған жазғы және басқа сынақ мерзімін өткізу және тәжірибе базасы туралы кеңес 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18494" y="4105271"/>
            <a:ext cx="2222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Әл-Фараби атындағы ҚазҰУ-нің бітірушілері мен студенттерінің түйіндеме жинағын құрастыру мен рәсімдеу бойынша кеңес беру 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31640" y="2060848"/>
            <a:ext cx="18876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Жеке тұлғалармен (жұмыс берушілермен) ақылы қызметтердің жүзеге асуы</a:t>
            </a:r>
            <a:endParaRPr lang="en-US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8"/>
          <p:cNvSpPr>
            <a:spLocks noChangeArrowheads="1"/>
          </p:cNvSpPr>
          <p:nvPr/>
        </p:nvSpPr>
        <p:spPr bwMode="auto">
          <a:xfrm>
            <a:off x="6800021" y="5517232"/>
            <a:ext cx="24837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  </a:t>
            </a:r>
          </a:p>
          <a:p>
            <a:endParaRPr lang="ru-RU" sz="1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"</a:t>
            </a:r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"  СҚКО, каб.107</a:t>
            </a:r>
          </a:p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+7 727 377-33-73</a:t>
            </a:r>
          </a:p>
          <a:p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  career@kaznu.kz</a:t>
            </a:r>
          </a:p>
          <a:p>
            <a:endParaRPr lang="ru-RU" sz="1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484" y="6516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309" y="144896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68" name="Group 48"/>
          <p:cNvGrpSpPr>
            <a:grpSpLocks/>
          </p:cNvGrpSpPr>
          <p:nvPr/>
        </p:nvGrpSpPr>
        <p:grpSpPr bwMode="auto">
          <a:xfrm>
            <a:off x="1412081" y="2133601"/>
            <a:ext cx="6376988" cy="3794125"/>
            <a:chOff x="864" y="1344"/>
            <a:chExt cx="4017" cy="2390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gray">
            <a:xfrm>
              <a:off x="1377" y="2899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EAEAEA">
                    <a:alpha val="50000"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 i="1"/>
            </a:p>
          </p:txBody>
        </p:sp>
        <p:sp>
          <p:nvSpPr>
            <p:cNvPr id="107550" name="Oval 30"/>
            <p:cNvSpPr>
              <a:spLocks noChangeArrowheads="1"/>
            </p:cNvSpPr>
            <p:nvPr/>
          </p:nvSpPr>
          <p:spPr bwMode="gray">
            <a:xfrm rot="-998297">
              <a:off x="920" y="1568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1" name="Oval 31"/>
            <p:cNvSpPr>
              <a:spLocks noChangeArrowheads="1"/>
            </p:cNvSpPr>
            <p:nvPr/>
          </p:nvSpPr>
          <p:spPr bwMode="gray">
            <a:xfrm rot="-998297">
              <a:off x="956" y="1466"/>
              <a:ext cx="3504" cy="184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2" name="Arc 32"/>
            <p:cNvSpPr>
              <a:spLocks/>
            </p:cNvSpPr>
            <p:nvPr/>
          </p:nvSpPr>
          <p:spPr bwMode="gray">
            <a:xfrm rot="-998297">
              <a:off x="2624" y="1515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3" name="Arc 33"/>
            <p:cNvSpPr>
              <a:spLocks/>
            </p:cNvSpPr>
            <p:nvPr/>
          </p:nvSpPr>
          <p:spPr bwMode="gray">
            <a:xfrm rot="20601703" flipH="1">
              <a:off x="990" y="2342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549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4" name="Arc 34"/>
            <p:cNvSpPr>
              <a:spLocks/>
            </p:cNvSpPr>
            <p:nvPr/>
          </p:nvSpPr>
          <p:spPr bwMode="gray">
            <a:xfrm rot="-998297">
              <a:off x="2148" y="1344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5" name="Arc 35"/>
            <p:cNvSpPr>
              <a:spLocks/>
            </p:cNvSpPr>
            <p:nvPr/>
          </p:nvSpPr>
          <p:spPr bwMode="gray">
            <a:xfrm rot="20601703" flipH="1">
              <a:off x="864" y="1755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6" name="Oval 36"/>
            <p:cNvSpPr>
              <a:spLocks noChangeArrowheads="1"/>
            </p:cNvSpPr>
            <p:nvPr/>
          </p:nvSpPr>
          <p:spPr bwMode="gray">
            <a:xfrm rot="-998297">
              <a:off x="1876" y="191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gray">
            <a:xfrm rot="21194435">
              <a:off x="2255" y="1525"/>
              <a:ext cx="58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Сұлулық</a:t>
              </a:r>
            </a:p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салоны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8" name="Text Box 38"/>
            <p:cNvSpPr txBox="1">
              <a:spLocks noChangeArrowheads="1"/>
            </p:cNvSpPr>
            <p:nvPr/>
          </p:nvSpPr>
          <p:spPr bwMode="gray">
            <a:xfrm>
              <a:off x="1076" y="2251"/>
              <a:ext cx="83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Фотостудия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gray">
            <a:xfrm rot="21201995">
              <a:off x="1708" y="1797"/>
              <a:ext cx="49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Кітап </a:t>
              </a:r>
            </a:p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дүкені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0" name="Freeform 40"/>
            <p:cNvSpPr>
              <a:spLocks/>
            </p:cNvSpPr>
            <p:nvPr/>
          </p:nvSpPr>
          <p:spPr bwMode="gray">
            <a:xfrm>
              <a:off x="3969" y="2104"/>
              <a:ext cx="816" cy="233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784" y="0"/>
                </a:cxn>
                <a:cxn ang="0">
                  <a:pos x="816" y="280"/>
                </a:cxn>
                <a:cxn ang="0">
                  <a:pos x="544" y="672"/>
                </a:cxn>
                <a:cxn ang="0">
                  <a:pos x="25" y="1078"/>
                </a:cxn>
                <a:cxn ang="0">
                  <a:pos x="0" y="84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i="1"/>
            </a:p>
          </p:txBody>
        </p:sp>
        <p:sp>
          <p:nvSpPr>
            <p:cNvPr id="107561" name="Arc 41"/>
            <p:cNvSpPr>
              <a:spLocks/>
            </p:cNvSpPr>
            <p:nvPr/>
          </p:nvSpPr>
          <p:spPr bwMode="gray">
            <a:xfrm rot="-1060795">
              <a:off x="2960" y="2108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62" name="Freeform 42"/>
            <p:cNvSpPr>
              <a:spLocks/>
            </p:cNvSpPr>
            <p:nvPr/>
          </p:nvSpPr>
          <p:spPr bwMode="gray">
            <a:xfrm>
              <a:off x="2898" y="2407"/>
              <a:ext cx="1108" cy="233"/>
            </a:xfrm>
            <a:custGeom>
              <a:avLst/>
              <a:gdLst/>
              <a:ahLst/>
              <a:cxnLst>
                <a:cxn ang="0">
                  <a:pos x="1071" y="546"/>
                </a:cxn>
                <a:cxn ang="0">
                  <a:pos x="1108" y="779"/>
                </a:cxn>
                <a:cxn ang="0">
                  <a:pos x="67" y="168"/>
                </a:cxn>
                <a:cxn ang="0">
                  <a:pos x="0" y="0"/>
                </a:cxn>
                <a:cxn ang="0">
                  <a:pos x="1071" y="546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i="1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gray">
            <a:xfrm>
              <a:off x="3519" y="2392"/>
              <a:ext cx="84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Кинотеатр</a:t>
              </a:r>
              <a:endParaRPr lang="en-US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gray">
            <a:xfrm rot="303614">
              <a:off x="2972" y="1498"/>
              <a:ext cx="44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Кафе 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5" name="Text Box 45"/>
            <p:cNvSpPr txBox="1">
              <a:spLocks noChangeArrowheads="1"/>
            </p:cNvSpPr>
            <p:nvPr/>
          </p:nvSpPr>
          <p:spPr bwMode="gray">
            <a:xfrm rot="20090618">
              <a:off x="1044" y="2591"/>
              <a:ext cx="9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Киім жуатын </a:t>
              </a:r>
            </a:p>
            <a:p>
              <a:pPr algn="ctr" eaLnBrk="0" hangingPunct="0"/>
              <a:r>
                <a:rPr lang="kk-KZ" sz="1600" b="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орын 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6" name="Oval 46"/>
            <p:cNvSpPr>
              <a:spLocks noChangeArrowheads="1"/>
            </p:cNvSpPr>
            <p:nvPr/>
          </p:nvSpPr>
          <p:spPr bwMode="gray">
            <a:xfrm rot="-998297">
              <a:off x="1940" y="2075"/>
              <a:ext cx="1629" cy="68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  <p:sp>
          <p:nvSpPr>
            <p:cNvPr id="107567" name="Freeform 47"/>
            <p:cNvSpPr>
              <a:spLocks/>
            </p:cNvSpPr>
            <p:nvPr/>
          </p:nvSpPr>
          <p:spPr bwMode="gray">
            <a:xfrm>
              <a:off x="3009" y="2656"/>
              <a:ext cx="808" cy="6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2" y="448"/>
                </a:cxn>
                <a:cxn ang="0">
                  <a:pos x="360" y="648"/>
                </a:cxn>
                <a:cxn ang="0">
                  <a:pos x="808" y="424"/>
                </a:cxn>
                <a:cxn ang="0">
                  <a:pos x="104" y="0"/>
                </a:cxn>
                <a:cxn ang="0">
                  <a:pos x="0" y="24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i="1"/>
            </a:p>
          </p:txBody>
        </p:sp>
      </p:grpSp>
      <p:pic>
        <p:nvPicPr>
          <p:cNvPr id="25" name="Рисунок 24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Заголовок 2"/>
          <p:cNvSpPr txBox="1">
            <a:spLocks/>
          </p:cNvSpPr>
          <p:nvPr/>
        </p:nvSpPr>
        <p:spPr bwMode="auto">
          <a:xfrm>
            <a:off x="1438914" y="557906"/>
            <a:ext cx="7092280" cy="8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 сауда-көңіл көтеру қызметтері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gray">
          <a:xfrm flipH="1">
            <a:off x="7380312" y="1844824"/>
            <a:ext cx="1368152" cy="374441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i="1"/>
          </a:p>
        </p:txBody>
      </p:sp>
      <p:sp>
        <p:nvSpPr>
          <p:cNvPr id="89" name="Прямоугольник 88"/>
          <p:cNvSpPr/>
          <p:nvPr/>
        </p:nvSpPr>
        <p:spPr>
          <a:xfrm rot="20702540">
            <a:off x="5682317" y="2708920"/>
            <a:ext cx="1139864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Көшірме 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орталығы </a:t>
            </a:r>
          </a:p>
        </p:txBody>
      </p:sp>
      <p:sp>
        <p:nvSpPr>
          <p:cNvPr id="90" name="Прямоугольник 89"/>
          <p:cNvSpPr/>
          <p:nvPr/>
        </p:nvSpPr>
        <p:spPr>
          <a:xfrm rot="19374088">
            <a:off x="2462681" y="4548141"/>
            <a:ext cx="104387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Аяқ-киім 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жөндеу </a:t>
            </a:r>
            <a:endParaRPr lang="ru-RU" sz="160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8647704">
            <a:off x="3325334" y="4821494"/>
            <a:ext cx="817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Ателье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 rot="20416891">
            <a:off x="4136023" y="4649475"/>
            <a:ext cx="1362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Супермаркет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 bwMode="auto">
          <a:xfrm>
            <a:off x="4644008" y="2204864"/>
            <a:ext cx="0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>
            <a:off x="2195736" y="3212976"/>
            <a:ext cx="93610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 bwMode="auto">
          <a:xfrm flipV="1">
            <a:off x="1907704" y="4293096"/>
            <a:ext cx="1296144" cy="792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 bwMode="auto">
          <a:xfrm flipH="1">
            <a:off x="4139952" y="4437112"/>
            <a:ext cx="144016" cy="864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40" y="43323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930" y="13368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9459" flipH="1">
            <a:off x="932851" y="1003601"/>
            <a:ext cx="1494370" cy="336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95536" y="2924944"/>
            <a:ext cx="2503101" cy="2659224"/>
          </a:xfrm>
          <a:prstGeom prst="chevron">
            <a:avLst>
              <a:gd name="adj" fmla="val 16468"/>
            </a:avLst>
          </a:prstGeom>
          <a:solidFill>
            <a:srgbClr val="FF99FF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2411761" y="2132856"/>
            <a:ext cx="6552728" cy="3429000"/>
            <a:chOff x="528" y="1200"/>
            <a:chExt cx="4752" cy="235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flip="none" rotWithShape="1">
              <a:gsLst>
                <a:gs pos="0">
                  <a:srgbClr val="FF66CC">
                    <a:tint val="66000"/>
                    <a:satMod val="160000"/>
                  </a:srgbClr>
                </a:gs>
                <a:gs pos="50000">
                  <a:srgbClr val="FF66CC">
                    <a:tint val="44500"/>
                    <a:satMod val="160000"/>
                  </a:srgbClr>
                </a:gs>
                <a:gs pos="100000">
                  <a:srgbClr val="FF66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kk-KZ" sz="2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66CC">
                    <a:tint val="66000"/>
                    <a:satMod val="160000"/>
                  </a:srgbClr>
                </a:gs>
                <a:gs pos="50000">
                  <a:srgbClr val="FF66CC">
                    <a:tint val="44500"/>
                    <a:satMod val="160000"/>
                  </a:srgbClr>
                </a:gs>
                <a:gs pos="100000">
                  <a:srgbClr val="FF66C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k-KZ" sz="2000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FF66CC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kk-KZ" sz="2000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Жастар орталығы қызметі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282536" y="1172850"/>
            <a:ext cx="8050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ЖАСТАР ОРТАЛЫҒЫ –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ҚазҰУ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-ң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студенттерінің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асырумен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саясаты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endParaRPr lang="kk-KZ" sz="20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3068960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Қызығушылығы бойынша студенттік ұйымдарға және клубтарға тіркеу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140968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Жастар жобасын жүзеге асыру туралы кеңес беру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3140968"/>
            <a:ext cx="1637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Студенттік ұйымдарғы мүшелікке өтініш қабылдау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3068960"/>
            <a:ext cx="1728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 пакет және жетім балалара әлеуметтік көмек көрсету бойынша кеңес беру 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69243" y="2204120"/>
            <a:ext cx="1826587" cy="527763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>
            <a:off x="5678818" y="5822868"/>
            <a:ext cx="5940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"</a:t>
            </a:r>
            <a:r>
              <a:rPr lang="ru-RU" sz="14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 СҚКО, </a:t>
            </a:r>
            <a:r>
              <a:rPr lang="ru-RU" sz="14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205</a:t>
            </a:r>
          </a:p>
          <a:p>
            <a:pPr>
              <a:defRPr/>
            </a:pP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– 14 – 51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748" y="4906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251" y="10065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tursynqalyalyiya\Downloads\circle(1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340" y="4884842"/>
            <a:ext cx="1988848" cy="18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tursynqalyalyiya\Downloads\circle(1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329" y="5085183"/>
            <a:ext cx="1647083" cy="16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tursynqalyalyiya\Downloads\circle(1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404" y="5301208"/>
            <a:ext cx="1431058" cy="14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42269" y="531303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/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Диагностикалық орталық қызметтері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50938" y="1157843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университеттің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студенттері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-профессор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құрамын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скринингтік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диагностика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6444208" y="6093296"/>
            <a:ext cx="2809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 "</a:t>
            </a:r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"  СҚКО, </a:t>
            </a:r>
          </a:p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44</a:t>
            </a:r>
          </a:p>
          <a:p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Электронды сайт: </a:t>
            </a:r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smarthealth.kz</a:t>
            </a:r>
            <a:endParaRPr lang="ru-RU" sz="1200" b="0" dirty="0">
              <a:solidFill>
                <a:srgbClr val="003399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086907903"/>
              </p:ext>
            </p:extLst>
          </p:nvPr>
        </p:nvGraphicFramePr>
        <p:xfrm>
          <a:off x="309576" y="1772816"/>
          <a:ext cx="8666584" cy="487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" y="298028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611" y="4388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76" y="14707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300192" y="6021288"/>
            <a:ext cx="2644608" cy="460499"/>
          </a:xfrm>
        </p:spPr>
        <p:txBody>
          <a:bodyPr/>
          <a:lstStyle/>
          <a:p>
            <a:r>
              <a:rPr lang="ru-RU" sz="12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 "</a:t>
            </a:r>
            <a:r>
              <a:rPr lang="ru-RU" sz="12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"  СҚКО, </a:t>
            </a:r>
          </a:p>
          <a:p>
            <a:r>
              <a:rPr lang="ru-RU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44</a:t>
            </a:r>
          </a:p>
          <a:p>
            <a:r>
              <a:rPr lang="kk-KZ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Электронды сайт: </a:t>
            </a:r>
            <a:r>
              <a:rPr lang="en-US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smarthealth.kz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1498937" y="1266816"/>
            <a:ext cx="39788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ҚазҰУ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-ң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диагностикалық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сапасына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сәйкестендірілген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заманауиғы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құралдармен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жабдықталған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11" descr="DSC_2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6816"/>
            <a:ext cx="2889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Zhanakeeva.maral\Desktop\ФОТО ЦОС\Фото для статьи\Uid9kJ7Qx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72" y="2780928"/>
            <a:ext cx="2664295" cy="278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3707905" y="2633896"/>
            <a:ext cx="31658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Амбулаторлық диагностика, емдеу және кеңес беру: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Терапевт, бала дәрігері және  ЖТД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Хирург: бала және ересек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Оториноларинголог: бала және ересек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Офтальмолог: </a:t>
            </a: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бала және ересек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Невропатолог: бала және ересек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Уролог: бала және ересек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Акушер-гинеколог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Гастроэнтеролог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Кардиолог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Сынықшы-ортопед: бала және ересек </a:t>
            </a:r>
            <a:endParaRPr lang="ru-RU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Zhanakeeva.maral\Desktop\ФОТО ЦОС\DSC_1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214" y="2924944"/>
            <a:ext cx="1998799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" y="298028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748" y="4906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76" y="14707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39000" y="525845"/>
            <a:ext cx="5872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Диагностикалық орталық қызметтері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7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938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684445"/>
            <a:ext cx="7848600" cy="58431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«КЕРЕМЕТ»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 көрсету орталығы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345" y="1844824"/>
            <a:ext cx="51847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көш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., 71 </a:t>
            </a: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сайт: 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0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телефоны: 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 (727) 221 14 11</a:t>
            </a: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Жұмыс кестесі: </a:t>
            </a:r>
          </a:p>
          <a:p>
            <a:endParaRPr lang="ru-RU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339752" y="3501008"/>
            <a:ext cx="4572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ДС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СС     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СБ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БС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ЖМ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СН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–13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 </a:t>
            </a: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ЖК     	</a:t>
            </a: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</a:p>
        </p:txBody>
      </p:sp>
      <p:pic>
        <p:nvPicPr>
          <p:cNvPr id="7" name="Рисунок 6" descr="karta_kaz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4068260" cy="345638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 bwMode="auto">
          <a:xfrm rot="5400000">
            <a:off x="8136396" y="2528900"/>
            <a:ext cx="288032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339933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664" y="43542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tursynqalyalyiya\Downloads\circle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709" y="136977"/>
            <a:ext cx="88582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>
          <a:xfrm>
            <a:off x="1146481" y="49730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l-Farabi university smart city» </a:t>
            </a:r>
            <a:r>
              <a:rPr lang="kk-KZ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1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ресурс </a:t>
            </a:r>
            <a:r>
              <a:rPr lang="ru-RU" sz="21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1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1480" y="1412776"/>
            <a:ext cx="3978471" cy="50111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457200" algn="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Алғаш 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рет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оқу-ағартушылық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заңгерлік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мәдени-көңіл-көтеру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қызметтерін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қағидасы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1973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ғимаратқа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1600" b="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0" dirty="0">
              <a:solidFill>
                <a:srgbClr val="003399"/>
              </a:solidFill>
            </a:endParaRPr>
          </a:p>
          <a:p>
            <a:pPr marL="274320" lvl="0" indent="457200" algn="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қабатты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7300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шаршы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ғимаратта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Келушілерге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жайлылығы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қолайлығына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көрсетудегі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автоматтандырылған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0" kern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720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779912" y="5254800"/>
            <a:ext cx="5224612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4572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kk-KZ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Орталықты құру идеясы ұлы ғұлама Әбу Насыр әл-Фарабидің “Қайырымды қала тұрғындарының көзқарастары туралы трактатына” негізделген  университет ректоры Ғалымкайыр Мұтановқа тиесілі.  </a:t>
            </a:r>
            <a:endParaRPr lang="ru-RU" b="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b="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1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tursynqalyalyiya\Downloads\circle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481" y="0"/>
            <a:ext cx="994612" cy="9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802" y="118538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1484312"/>
            <a:ext cx="4868088" cy="374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ursynqalyalyiya\Downloads\circle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1" y="2478131"/>
            <a:ext cx="2284289" cy="25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84725" y="3386138"/>
            <a:ext cx="290513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21238" y="4851400"/>
            <a:ext cx="2174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43250" y="3240088"/>
            <a:ext cx="34432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43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572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8"/>
          <p:cNvSpPr>
            <a:spLocks noGrp="1"/>
          </p:cNvSpPr>
          <p:nvPr>
            <p:ph type="title"/>
          </p:nvPr>
        </p:nvSpPr>
        <p:spPr>
          <a:xfrm>
            <a:off x="1971963" y="496887"/>
            <a:ext cx="6408738" cy="774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студентдерге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орталығыны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</a:endParaRPr>
          </a:p>
        </p:txBody>
      </p:sp>
      <p:sp>
        <p:nvSpPr>
          <p:cNvPr id="1025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76375" y="5229225"/>
            <a:ext cx="6624638" cy="673100"/>
            <a:chOff x="891" y="1175"/>
            <a:chExt cx="3156" cy="3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3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009775" y="3500438"/>
            <a:ext cx="6665913" cy="673100"/>
            <a:chOff x="891" y="1175"/>
            <a:chExt cx="3156" cy="32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8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0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8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936750" y="4292600"/>
            <a:ext cx="6523038" cy="717550"/>
            <a:chOff x="1258" y="1081"/>
            <a:chExt cx="3156" cy="320"/>
          </a:xfrm>
        </p:grpSpPr>
        <p:sp>
          <p:nvSpPr>
            <p:cNvPr id="6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" name="Oval 54"/>
          <p:cNvSpPr>
            <a:spLocks noChangeArrowheads="1"/>
          </p:cNvSpPr>
          <p:nvPr/>
        </p:nvSpPr>
        <p:spPr bwMode="gray">
          <a:xfrm>
            <a:off x="2017713" y="4437063"/>
            <a:ext cx="3937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835150" y="2636838"/>
            <a:ext cx="6769100" cy="673100"/>
            <a:chOff x="1258" y="1081"/>
            <a:chExt cx="3156" cy="320"/>
          </a:xfrm>
        </p:grpSpPr>
        <p:sp>
          <p:nvSpPr>
            <p:cNvPr id="66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" name="Oval 59"/>
          <p:cNvSpPr>
            <a:spLocks noChangeArrowheads="1"/>
          </p:cNvSpPr>
          <p:nvPr/>
        </p:nvSpPr>
        <p:spPr bwMode="gray">
          <a:xfrm>
            <a:off x="1916113" y="2781300"/>
            <a:ext cx="423862" cy="4413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9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414463" y="1916113"/>
            <a:ext cx="6902450" cy="622300"/>
            <a:chOff x="891" y="1175"/>
            <a:chExt cx="3156" cy="320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74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2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sp>
        <p:nvSpPr>
          <p:cNvPr id="10261" name="Text Box 12"/>
          <p:cNvSpPr txBox="1">
            <a:spLocks noChangeArrowheads="1"/>
          </p:cNvSpPr>
          <p:nvPr/>
        </p:nvSpPr>
        <p:spPr bwMode="auto">
          <a:xfrm>
            <a:off x="1187624" y="1961713"/>
            <a:ext cx="8372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Оқу үрдісін ұйымдастыру бойынша қызметтер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1127063" y="2365801"/>
            <a:ext cx="9069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 әкімшілік қызметтер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2867912" y="3573463"/>
            <a:ext cx="42289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Сауда-көңіл көтеру қызметтері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1691357" y="4023066"/>
            <a:ext cx="51866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5" name="Text Box 69"/>
          <p:cNvSpPr txBox="1">
            <a:spLocks noChangeArrowheads="1"/>
          </p:cNvSpPr>
          <p:nvPr/>
        </p:nvSpPr>
        <p:spPr bwMode="auto">
          <a:xfrm>
            <a:off x="2290022" y="5316557"/>
            <a:ext cx="51497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Диагностикалық орталық қызметтері 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6" name="Text Box 71"/>
          <p:cNvSpPr txBox="1">
            <a:spLocks noChangeArrowheads="1"/>
          </p:cNvSpPr>
          <p:nvPr/>
        </p:nvSpPr>
        <p:spPr bwMode="gray">
          <a:xfrm>
            <a:off x="3810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i="1"/>
          </a:p>
        </p:txBody>
      </p:sp>
      <p:pic>
        <p:nvPicPr>
          <p:cNvPr id="46" name="Рисунок 45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" name="Прямоугольник 8"/>
          <p:cNvSpPr>
            <a:spLocks noChangeArrowheads="1"/>
          </p:cNvSpPr>
          <p:nvPr/>
        </p:nvSpPr>
        <p:spPr bwMode="auto">
          <a:xfrm>
            <a:off x="6408043" y="5589240"/>
            <a:ext cx="3384351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1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100" b="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kk-KZ" sz="1100" b="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200" b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СҚКО, каб.101</a:t>
            </a:r>
          </a:p>
          <a:p>
            <a:pPr>
              <a:defRPr/>
            </a:pP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    +7 727 211-14-30</a:t>
            </a:r>
          </a:p>
          <a:p>
            <a:pPr>
              <a:defRPr/>
            </a:pPr>
            <a:endParaRPr lang="kk-KZ" sz="12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694" y="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219" y="133120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tursynqalyalyiya\Downloads\circle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826" y="3411681"/>
            <a:ext cx="2051720" cy="23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91" y="582526"/>
            <a:ext cx="10320137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Freeform 4"/>
          <p:cNvSpPr>
            <a:spLocks noEditPoints="1"/>
          </p:cNvSpPr>
          <p:nvPr/>
        </p:nvSpPr>
        <p:spPr bwMode="gray">
          <a:xfrm rot="192482">
            <a:off x="909040" y="3430749"/>
            <a:ext cx="7392543" cy="2527097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gray">
          <a:xfrm>
            <a:off x="2820832" y="2848458"/>
            <a:ext cx="1727502" cy="114853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gray">
          <a:xfrm>
            <a:off x="937104" y="3469304"/>
            <a:ext cx="1922963" cy="11186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21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gray">
          <a:xfrm>
            <a:off x="650070" y="4785768"/>
            <a:ext cx="1878713" cy="114853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gray">
          <a:xfrm>
            <a:off x="4615474" y="5203802"/>
            <a:ext cx="1793230" cy="1030416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gray">
          <a:xfrm>
            <a:off x="6663261" y="3225881"/>
            <a:ext cx="2137327" cy="114100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gray">
          <a:xfrm>
            <a:off x="2894388" y="3076813"/>
            <a:ext cx="1469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Транскрипт </a:t>
            </a:r>
          </a:p>
          <a:p>
            <a:pPr algn="ctr"/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gray">
          <a:xfrm>
            <a:off x="4788143" y="5372424"/>
            <a:ext cx="185363" cy="36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b="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gray">
          <a:xfrm>
            <a:off x="3383028" y="4233823"/>
            <a:ext cx="24030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Пәндерді қайта тіркеу</a:t>
            </a:r>
            <a:endParaRPr lang="ru-RU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09886" y="128054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Тіркеуші кеңсе </a:t>
            </a:r>
            <a:r>
              <a:rPr lang="kk-KZ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білім алушылардың оқу барысындағы барлық оқу тарихын тіркейтін және білім алудың барлық түріндегі бақылау мен оның академиялық рейтинг есебін жүргізуді қамтамасыз етуші академиялық қызмет</a:t>
            </a:r>
            <a:endParaRPr lang="ru-RU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gray">
          <a:xfrm>
            <a:off x="6489643" y="4620606"/>
            <a:ext cx="2013731" cy="108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8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gray">
          <a:xfrm>
            <a:off x="2673318" y="5167211"/>
            <a:ext cx="1773510" cy="114853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gray">
          <a:xfrm>
            <a:off x="4880824" y="2848458"/>
            <a:ext cx="1794062" cy="114853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880824" y="3017894"/>
            <a:ext cx="167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Транскриптті </a:t>
            </a:r>
          </a:p>
          <a:p>
            <a:pPr algn="ctr"/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қалпына келтіру 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93561" y="3419312"/>
            <a:ext cx="22070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 алушының пәндер мен кредиттерді қайта тапсыруы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499185" y="4641637"/>
            <a:ext cx="18352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 алушының білім алуының қосымша түрі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29709" y="5288420"/>
            <a:ext cx="1633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Пәндерге қарыз немесе айырмашылық «Retake» 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15674" y="5620366"/>
            <a:ext cx="15089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Жазғы семестр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6119" y="4969257"/>
            <a:ext cx="1726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алушыларды оқу пәндеріне тіркеу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71424" y="3739825"/>
            <a:ext cx="19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Пәндерді қайта тіркеу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Рисунок 9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9" name="Прямоугольник 8"/>
          <p:cNvSpPr>
            <a:spLocks noChangeArrowheads="1"/>
          </p:cNvSpPr>
          <p:nvPr/>
        </p:nvSpPr>
        <p:spPr bwMode="auto">
          <a:xfrm>
            <a:off x="6228184" y="5373216"/>
            <a:ext cx="594042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100" b="0" dirty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1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kk-KZ" sz="11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kk-KZ" sz="11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1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2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2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СҚКО, каб.101</a:t>
            </a:r>
          </a:p>
          <a:p>
            <a:pPr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    +7 727 211-14-30</a:t>
            </a:r>
          </a:p>
          <a:p>
            <a:pPr>
              <a:defRPr/>
            </a:pPr>
            <a:endParaRPr lang="kk-KZ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540" y="27659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135" y="130846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58" y="1719558"/>
            <a:ext cx="1635766" cy="180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ursynqalyalyiya\Downloads\circle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6" y="1238222"/>
            <a:ext cx="2198777" cy="21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5562600" y="3505200"/>
            <a:ext cx="26098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827584" y="3505200"/>
            <a:ext cx="260141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38250" y="3705225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0032" y="342900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2856838" y="1473000"/>
            <a:ext cx="3540223" cy="2077938"/>
            <a:chOff x="1997" y="1314"/>
            <a:chExt cx="1889" cy="1009"/>
          </a:xfrm>
        </p:grpSpPr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6" y="1327"/>
              <a:ext cx="1382" cy="6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z="2000" dirty="0" smtClean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3275856" y="1754813"/>
            <a:ext cx="2592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СТУДЕНТ КЕҢСЕСІ –  білім алушылар контингетінің қозғалысының есебі мен бақылауын қамтамасыз ету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671591" y="4028986"/>
            <a:ext cx="2592288" cy="2160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2000" b="0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Білім алушылардың құжаттарының көшірмесін беру </a:t>
            </a:r>
            <a:endParaRPr lang="ru-RU" sz="2000" b="0" i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b="0" i="1" kern="12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сыртқа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ауысу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2000" b="0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келуі</a:t>
            </a:r>
            <a:endParaRPr lang="ru-RU" sz="2000" b="0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9592" y="3645024"/>
            <a:ext cx="26708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2000" b="0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Дипломның телнұсқасын беру </a:t>
            </a:r>
            <a:endParaRPr lang="ru-RU" sz="2000" b="0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endParaRPr lang="en-US" sz="2000" b="0" i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2000" b="0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Нақты бір студенттің сұранысы бойынша жауап хат беру </a:t>
            </a:r>
            <a:endParaRPr lang="ru-RU" sz="2000" b="0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endParaRPr lang="ru-RU" sz="2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gray">
          <a:xfrm>
            <a:off x="3275856" y="472514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Freeform 9"/>
          <p:cNvSpPr>
            <a:spLocks/>
          </p:cNvSpPr>
          <p:nvPr/>
        </p:nvSpPr>
        <p:spPr bwMode="gray">
          <a:xfrm flipH="1">
            <a:off x="4788024" y="46531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" name="Рисунок 49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" name="Прямоугольник 8"/>
          <p:cNvSpPr>
            <a:spLocks noChangeArrowheads="1"/>
          </p:cNvSpPr>
          <p:nvPr/>
        </p:nvSpPr>
        <p:spPr bwMode="auto">
          <a:xfrm>
            <a:off x="6372200" y="5805264"/>
            <a:ext cx="352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:"</a:t>
            </a:r>
            <a:r>
              <a:rPr lang="ru-RU" sz="1200" b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СҚКО, каб.102</a:t>
            </a:r>
          </a:p>
          <a:p>
            <a:pPr>
              <a:defRPr/>
            </a:pPr>
            <a:r>
              <a:rPr lang="ru-RU" sz="12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    	 +7 727 </a:t>
            </a:r>
            <a:r>
              <a:rPr lang="kk-KZ" sz="12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– 14 – 41		             221 – 14 – 42</a:t>
            </a:r>
            <a:endParaRPr lang="ru-RU" sz="12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2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12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598" y="6554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030" y="146161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127" y="2229243"/>
            <a:ext cx="1835724" cy="10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tursynqalyalyiya\Downloads\circle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121" y="4812719"/>
            <a:ext cx="1979308" cy="1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846728" y="2417054"/>
            <a:ext cx="168452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Анықтама және басқа құжаттардың берілуі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012160" y="5661248"/>
            <a:ext cx="3384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200" b="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2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 СҚКО, каб.102</a:t>
            </a:r>
          </a:p>
          <a:p>
            <a:pPr>
              <a:defRPr/>
            </a:pP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    	        +7 727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43</a:t>
            </a:r>
          </a:p>
          <a:p>
            <a:pPr>
              <a:defRPr/>
            </a:pP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Жұмыс кестесі:     бейсенбі күндері Бостандық ауданының ХҚКО-да жұмыс жасайды</a:t>
            </a:r>
            <a:endParaRPr lang="ru-RU" sz="12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DJI0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z="2000" dirty="0" smtClean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3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787" y="13561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3" y="3757975"/>
            <a:ext cx="1835724" cy="10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tursynqalyalyiya\Downloads\circle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99" y="5229200"/>
            <a:ext cx="1562827" cy="15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54282" y="2078049"/>
            <a:ext cx="8211762" cy="2758037"/>
            <a:chOff x="1000990" y="2172264"/>
            <a:chExt cx="8211762" cy="2758037"/>
          </a:xfrm>
        </p:grpSpPr>
        <p:grpSp>
          <p:nvGrpSpPr>
            <p:cNvPr id="79875" name="Group 3"/>
            <p:cNvGrpSpPr>
              <a:grpSpLocks/>
            </p:cNvGrpSpPr>
            <p:nvPr/>
          </p:nvGrpSpPr>
          <p:grpSpPr bwMode="auto">
            <a:xfrm>
              <a:off x="1000990" y="2172264"/>
              <a:ext cx="5502788" cy="2758037"/>
              <a:chOff x="334" y="1248"/>
              <a:chExt cx="3460" cy="1660"/>
            </a:xfrm>
          </p:grpSpPr>
          <p:grpSp>
            <p:nvGrpSpPr>
              <p:cNvPr id="79876" name="Group 4"/>
              <p:cNvGrpSpPr>
                <a:grpSpLocks/>
              </p:cNvGrpSpPr>
              <p:nvPr/>
            </p:nvGrpSpPr>
            <p:grpSpPr bwMode="auto">
              <a:xfrm>
                <a:off x="1898" y="1248"/>
                <a:ext cx="1896" cy="1615"/>
                <a:chOff x="1946" y="1824"/>
                <a:chExt cx="1896" cy="1615"/>
              </a:xfrm>
            </p:grpSpPr>
            <p:sp>
              <p:nvSpPr>
                <p:cNvPr id="79877" name="AutoShape 5"/>
                <p:cNvSpPr>
                  <a:spLocks noChangeArrowheads="1"/>
                </p:cNvSpPr>
                <p:nvPr/>
              </p:nvSpPr>
              <p:spPr bwMode="gray">
                <a:xfrm rot="17338058" flipH="1">
                  <a:off x="1894" y="2143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80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81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82" name="Oval 10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9883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solidFill>
                  <a:srgbClr val="7030A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9884" name="Oval 12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9885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solidFill>
                  <a:srgbClr val="00B0F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9879" name="AutoShape 7"/>
                <p:cNvSpPr>
                  <a:spLocks noChangeArrowheads="1"/>
                </p:cNvSpPr>
                <p:nvPr/>
              </p:nvSpPr>
              <p:spPr bwMode="gray">
                <a:xfrm rot="5678507" flipH="1">
                  <a:off x="3588" y="2836"/>
                  <a:ext cx="289" cy="219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78" name="AutoShape 6"/>
                <p:cNvSpPr>
                  <a:spLocks noChangeArrowheads="1"/>
                </p:cNvSpPr>
                <p:nvPr/>
              </p:nvSpPr>
              <p:spPr bwMode="gray">
                <a:xfrm rot="4553537" flipH="1">
                  <a:off x="3553" y="2172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9887" name="AutoShape 15"/>
              <p:cNvSpPr>
                <a:spLocks noChangeArrowheads="1"/>
              </p:cNvSpPr>
              <p:nvPr/>
            </p:nvSpPr>
            <p:spPr bwMode="gray">
              <a:xfrm>
                <a:off x="334" y="2207"/>
                <a:ext cx="1152" cy="70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8" name="AutoShape 16"/>
              <p:cNvSpPr>
                <a:spLocks noChangeArrowheads="1"/>
              </p:cNvSpPr>
              <p:nvPr/>
            </p:nvSpPr>
            <p:spPr bwMode="gray">
              <a:xfrm>
                <a:off x="345" y="1248"/>
                <a:ext cx="1152" cy="62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2" name="Text Box 20"/>
              <p:cNvSpPr txBox="1">
                <a:spLocks noChangeArrowheads="1"/>
              </p:cNvSpPr>
              <p:nvPr/>
            </p:nvSpPr>
            <p:spPr bwMode="gray">
              <a:xfrm>
                <a:off x="2259" y="1875"/>
                <a:ext cx="120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kk-KZ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ПАСПОРТ ҮСТЕЛІ</a:t>
                </a:r>
                <a:endParaRPr lang="en-US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897" name="Text Box 25"/>
              <p:cNvSpPr txBox="1">
                <a:spLocks noChangeArrowheads="1"/>
              </p:cNvSpPr>
              <p:nvPr/>
            </p:nvSpPr>
            <p:spPr bwMode="gray">
              <a:xfrm>
                <a:off x="640" y="1382"/>
                <a:ext cx="56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kk-KZ" sz="2000" b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Тіркеу</a:t>
                </a:r>
                <a:endParaRPr lang="en-US" sz="20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7006940" y="4060370"/>
              <a:ext cx="22058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k-KZ" sz="12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Тұрғылықты мекені </a:t>
              </a:r>
              <a:endParaRPr lang="kk-KZ" sz="1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kk-KZ" sz="1200" b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бойынша студенттерді </a:t>
              </a:r>
            </a:p>
            <a:p>
              <a:pPr algn="ctr" eaLnBrk="0" hangingPunct="0"/>
              <a:r>
                <a:rPr lang="kk-KZ" sz="1200" b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тіркеу бөлімі </a:t>
              </a:r>
              <a:r>
                <a:rPr lang="ru-RU" sz="12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b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ҚазҰУ-нің</a:t>
              </a:r>
              <a:r>
                <a:rPr lang="ru-RU" sz="12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студент </a:t>
              </a:r>
              <a:r>
                <a:rPr lang="ru-RU" sz="1200" b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үйлерінде</a:t>
              </a:r>
              <a:r>
                <a:rPr lang="ru-RU" sz="12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209231">
              <a:off x="3464889" y="3825021"/>
              <a:ext cx="401637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693360" y="4002907"/>
            <a:ext cx="1656184" cy="6480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Тіркеуден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тастау</a:t>
            </a:r>
            <a:endParaRPr 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tursynqalyalyiya\Downloads\circle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6" y="3648472"/>
            <a:ext cx="2765298" cy="27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2415281" y="2375169"/>
            <a:ext cx="6556376" cy="4038601"/>
            <a:chOff x="1054" y="1446"/>
            <a:chExt cx="4130" cy="2544"/>
          </a:xfrm>
        </p:grpSpPr>
        <p:sp>
          <p:nvSpPr>
            <p:cNvPr id="8091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gray">
            <a:xfrm>
              <a:off x="1514" y="3354"/>
              <a:ext cx="2213" cy="18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gray">
            <a:xfrm>
              <a:off x="1054" y="3494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gray">
            <a:xfrm>
              <a:off x="1054" y="3803"/>
              <a:ext cx="2213" cy="1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33" name="Рисунок 32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1481706" y="1268760"/>
            <a:ext cx="771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0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БУХГАЛТЕРЛІК ЕСЕП-ҚИСАП БӨЛІМІ- студенттермен жұмысты жоспарлау, талдау, бақылау және басқару мақсатында экономикалық және қаржы мәселелері бойынша кеңес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59042" y="2490461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Шәкіртақы </a:t>
            </a:r>
            <a:endParaRPr lang="ru-RU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96086" y="3292228"/>
            <a:ext cx="340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kk-KZ" b="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Шетелге шығу тәжірибесі </a:t>
            </a:r>
            <a:endParaRPr lang="ru-RU" b="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2995" y="4126459"/>
            <a:ext cx="36724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k-KZ" sz="1700" b="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алушылардың іс-сапары </a:t>
            </a:r>
            <a:endParaRPr lang="ru-RU" sz="1700" b="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95393" y="4950203"/>
            <a:ext cx="236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kk-KZ" b="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Ақылы білім алу </a:t>
            </a:r>
            <a:endParaRPr lang="ru-RU" b="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gray">
          <a:xfrm>
            <a:off x="3675693" y="5683199"/>
            <a:ext cx="1960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b="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Студенттер үйі  </a:t>
            </a:r>
            <a:endParaRPr lang="en-US" b="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8"/>
          <p:cNvSpPr>
            <a:spLocks noChangeArrowheads="1"/>
          </p:cNvSpPr>
          <p:nvPr/>
        </p:nvSpPr>
        <p:spPr bwMode="auto">
          <a:xfrm>
            <a:off x="6016684" y="5419359"/>
            <a:ext cx="59404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600" b="0" dirty="0">
              <a:solidFill>
                <a:srgbClr val="003399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600" b="0" dirty="0">
              <a:solidFill>
                <a:srgbClr val="003399"/>
              </a:solidFill>
            </a:endParaRPr>
          </a:p>
          <a:p>
            <a:pPr>
              <a:defRPr/>
            </a:pPr>
            <a:endParaRPr lang="ru-RU" sz="16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4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:"</a:t>
            </a:r>
            <a:r>
              <a:rPr lang="ru-RU" sz="1400" b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 СҚКО, каб.102</a:t>
            </a:r>
          </a:p>
          <a:p>
            <a:pPr>
              <a:defRPr/>
            </a:pP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   +7 727 </a:t>
            </a: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46	</a:t>
            </a:r>
            <a:endParaRPr lang="ru-RU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   221 – 14 – 47	</a:t>
            </a:r>
            <a:endParaRPr lang="ru-RU" sz="1400" b="0" dirty="0">
              <a:solidFill>
                <a:srgbClr val="003399"/>
              </a:solidFill>
            </a:endParaRPr>
          </a:p>
          <a:p>
            <a:pPr>
              <a:defRPr/>
            </a:pPr>
            <a:endParaRPr lang="ru-RU" sz="16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0" dirty="0">
              <a:solidFill>
                <a:srgbClr val="003399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600" b="0" dirty="0">
              <a:solidFill>
                <a:srgbClr val="003399"/>
              </a:solidFill>
            </a:endParaRPr>
          </a:p>
          <a:p>
            <a:pPr>
              <a:defRPr/>
            </a:pPr>
            <a:endParaRPr lang="ru-RU" sz="16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492" y="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420" y="13123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tursynqalyalyiya\Downloads\circle(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05" y="2327178"/>
            <a:ext cx="2098104" cy="20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419" y="5594278"/>
            <a:ext cx="5794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1979712" y="1844824"/>
            <a:ext cx="4752528" cy="4176464"/>
            <a:chOff x="1519" y="1289"/>
            <a:chExt cx="2450" cy="2368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18585810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1927487">
              <a:off x="3209" y="279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14369022">
              <a:off x="2094" y="166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69" y="314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 rot="20762334">
              <a:off x="3276" y="229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2037593">
              <a:off x="1752" y="211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5017" name="Group 25"/>
            <p:cNvGrpSpPr>
              <a:grpSpLocks/>
            </p:cNvGrpSpPr>
            <p:nvPr/>
          </p:nvGrpSpPr>
          <p:grpSpPr bwMode="auto">
            <a:xfrm>
              <a:off x="3686" y="2957"/>
              <a:ext cx="227" cy="227"/>
              <a:chOff x="3943" y="3108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943" y="310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953" y="312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732" y="2323"/>
              <a:ext cx="1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85037" name="Group 45"/>
            <p:cNvGrpSpPr>
              <a:grpSpLocks/>
            </p:cNvGrpSpPr>
            <p:nvPr/>
          </p:nvGrpSpPr>
          <p:grpSpPr bwMode="auto">
            <a:xfrm>
              <a:off x="3742" y="2205"/>
              <a:ext cx="227" cy="227"/>
              <a:chOff x="3435" y="3344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435" y="3344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480" y="334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0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3" name="Group 51"/>
            <p:cNvGrpSpPr>
              <a:grpSpLocks/>
            </p:cNvGrpSpPr>
            <p:nvPr/>
          </p:nvGrpSpPr>
          <p:grpSpPr bwMode="auto">
            <a:xfrm>
              <a:off x="2052" y="1338"/>
              <a:ext cx="227" cy="227"/>
              <a:chOff x="3515" y="3521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6" name="Group 54"/>
            <p:cNvGrpSpPr>
              <a:grpSpLocks/>
            </p:cNvGrpSpPr>
            <p:nvPr/>
          </p:nvGrpSpPr>
          <p:grpSpPr bwMode="auto">
            <a:xfrm>
              <a:off x="1519" y="1979"/>
              <a:ext cx="227" cy="227"/>
              <a:chOff x="3576" y="3118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76" y="311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86" y="313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9" name="Group 57"/>
            <p:cNvGrpSpPr>
              <a:grpSpLocks/>
            </p:cNvGrpSpPr>
            <p:nvPr/>
          </p:nvGrpSpPr>
          <p:grpSpPr bwMode="auto">
            <a:xfrm>
              <a:off x="2064" y="3430"/>
              <a:ext cx="227" cy="227"/>
              <a:chOff x="3611" y="3627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611" y="3627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617" y="364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Рисунок 4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3483585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ХАЛЫҚАРАЛЫҚ АКАДЕМИЯЛЫҚ МОБИЛЬДІЛІКТІ ҚАМТАМАСЫЗ ЕТУ БӨЛІМІ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983380" y="1667076"/>
            <a:ext cx="269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Халықаралық академиялық мобильділік сұрақтары жайлы кеңестер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660232" y="2890704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Қысқа мерзімді/ұзақ мерзімді академиялық мобильділік бойынша білім алушылардың шетелге іс сапары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88224" y="4797152"/>
            <a:ext cx="2416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Оқытушы-профессор құрамының және қызметкерлердің шетелге іс-сапары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95660" y="6093475"/>
            <a:ext cx="2608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Визалық қолдауды рәсімдеу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402682" y="5708754"/>
            <a:ext cx="2286000" cy="107721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Визаны қолдану мерзімін ұзарту/шетелге шығу визасын беру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6190" y="4261124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 азаматтарының уақытша тіркелуін/қайта тіркелуін рәсімдеу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AutoShape 6"/>
          <p:cNvSpPr>
            <a:spLocks noChangeArrowheads="1"/>
          </p:cNvSpPr>
          <p:nvPr/>
        </p:nvSpPr>
        <p:spPr bwMode="gray">
          <a:xfrm rot="3931531">
            <a:off x="4646866" y="5021019"/>
            <a:ext cx="792162" cy="35783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Oval 58"/>
          <p:cNvSpPr>
            <a:spLocks noChangeArrowheads="1"/>
          </p:cNvSpPr>
          <p:nvPr/>
        </p:nvSpPr>
        <p:spPr bwMode="gray">
          <a:xfrm>
            <a:off x="5004048" y="5589240"/>
            <a:ext cx="432371" cy="43237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Oval 27"/>
          <p:cNvSpPr>
            <a:spLocks noChangeArrowheads="1"/>
          </p:cNvSpPr>
          <p:nvPr/>
        </p:nvSpPr>
        <p:spPr bwMode="gray">
          <a:xfrm flipH="1">
            <a:off x="5220072" y="5805264"/>
            <a:ext cx="216024" cy="144016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AutoShape 6"/>
          <p:cNvSpPr>
            <a:spLocks noChangeArrowheads="1"/>
          </p:cNvSpPr>
          <p:nvPr/>
        </p:nvSpPr>
        <p:spPr bwMode="gray">
          <a:xfrm rot="9382285">
            <a:off x="2525300" y="4220191"/>
            <a:ext cx="792162" cy="372941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" name="Oval 58"/>
          <p:cNvSpPr>
            <a:spLocks noChangeArrowheads="1"/>
          </p:cNvSpPr>
          <p:nvPr/>
        </p:nvSpPr>
        <p:spPr bwMode="gray">
          <a:xfrm rot="1847076">
            <a:off x="2056203" y="4468850"/>
            <a:ext cx="458856" cy="42523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Oval 59"/>
          <p:cNvSpPr>
            <a:spLocks noChangeArrowheads="1"/>
          </p:cNvSpPr>
          <p:nvPr/>
        </p:nvSpPr>
        <p:spPr bwMode="gray">
          <a:xfrm rot="1847076">
            <a:off x="2085896" y="4497746"/>
            <a:ext cx="296150" cy="2150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239190" y="1431565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Шетелге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сапар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бұйрық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мерзімінің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өзгеруі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1311" y="2780928"/>
            <a:ext cx="185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сапардан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16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келтіру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8"/>
          <p:cNvSpPr>
            <a:spLocks noChangeArrowheads="1"/>
          </p:cNvSpPr>
          <p:nvPr/>
        </p:nvSpPr>
        <p:spPr bwMode="auto">
          <a:xfrm>
            <a:off x="7236296" y="6093297"/>
            <a:ext cx="22010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12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ru-RU" sz="12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b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СҚКО, каб.102</a:t>
            </a:r>
          </a:p>
          <a:p>
            <a:r>
              <a:rPr lang="ru-RU" sz="12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Тел.:   </a:t>
            </a:r>
            <a:r>
              <a:rPr lang="ru-RU" sz="12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7 727 </a:t>
            </a:r>
            <a:r>
              <a:rPr lang="kk-KZ" sz="12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221 – 14 – 48	</a:t>
            </a:r>
            <a:endParaRPr lang="ru-RU" sz="12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488" y="5805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51" y="153191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6261100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3399"/>
              </a:solidFill>
            </a:endParaRP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83568" y="1772816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20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Заңгер, нотариус</a:t>
            </a:r>
            <a:endParaRPr lang="ru-RU" sz="20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683568" y="2507410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B4CF8D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20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Әуе және теміржол кассы 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683568" y="3270470"/>
            <a:ext cx="4038600" cy="7661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20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Туристтік фирма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Әлеуметтік-тұрмыстық,әкімшілік қызметтер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AutoShape 4"/>
          <p:cNvSpPr>
            <a:spLocks noChangeArrowheads="1"/>
          </p:cNvSpPr>
          <p:nvPr/>
        </p:nvSpPr>
        <p:spPr bwMode="blackWhite">
          <a:xfrm>
            <a:off x="683568" y="4077072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Мансап және бизнес орталығы </a:t>
            </a:r>
            <a:endParaRPr lang="en-US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blackWhite">
          <a:xfrm>
            <a:off x="683568" y="4869160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20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20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16" y="5745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468" y="13807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tursynqalyalyiya\Downloads\circle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652" y="1258937"/>
            <a:ext cx="2611934" cy="26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ursynqalyalyiya\Downloads\circle(1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072" y="4051109"/>
            <a:ext cx="2394000" cy="23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485</TotalTime>
  <Words>874</Words>
  <Application>Microsoft Office PowerPoint</Application>
  <PresentationFormat>Экран (4:3)</PresentationFormat>
  <Paragraphs>207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для брошюры</vt:lpstr>
      <vt:lpstr>Слайд 1</vt:lpstr>
      <vt:lpstr>Слайд 2</vt:lpstr>
      <vt:lpstr> «Керемет» студентдерге қызмет көрсету орталығының құрылымы </vt:lpstr>
      <vt:lpstr> Оқу үрдісін ұйымдастыру бойынша қызметтер</vt:lpstr>
      <vt:lpstr> Оқу үрдісін ұйымдастыру бойынша қызметтер</vt:lpstr>
      <vt:lpstr> Оқу үрдісін ұйымдастыру бойынша қызметтер</vt:lpstr>
      <vt:lpstr> Оқу үрдісін ұйымдастыру бойынша қызметтер</vt:lpstr>
      <vt:lpstr> Оқу үрдісін ұйымдастыру бойынша қызметтер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Zhanakeeva.maral</dc:creator>
  <cp:lastModifiedBy>Zhanl</cp:lastModifiedBy>
  <cp:revision>105</cp:revision>
  <dcterms:created xsi:type="dcterms:W3CDTF">2015-01-15T08:02:30Z</dcterms:created>
  <dcterms:modified xsi:type="dcterms:W3CDTF">2015-01-26T16:57:04Z</dcterms:modified>
</cp:coreProperties>
</file>